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sldIdLst>
    <p:sldId id="921" r:id="rId2"/>
    <p:sldId id="924" r:id="rId3"/>
    <p:sldId id="1570" r:id="rId4"/>
    <p:sldId id="1516" r:id="rId5"/>
    <p:sldId id="1517" r:id="rId6"/>
    <p:sldId id="1526" r:id="rId7"/>
    <p:sldId id="1531" r:id="rId8"/>
    <p:sldId id="1532" r:id="rId9"/>
    <p:sldId id="1533" r:id="rId10"/>
    <p:sldId id="1523" r:id="rId11"/>
    <p:sldId id="1525" r:id="rId12"/>
    <p:sldId id="1527" r:id="rId13"/>
    <p:sldId id="1528" r:id="rId14"/>
    <p:sldId id="1529" r:id="rId15"/>
    <p:sldId id="1538" r:id="rId16"/>
    <p:sldId id="1539" r:id="rId17"/>
    <p:sldId id="1540" r:id="rId18"/>
    <p:sldId id="1536" r:id="rId19"/>
    <p:sldId id="1541" r:id="rId20"/>
    <p:sldId id="1551" r:id="rId21"/>
    <p:sldId id="1564" r:id="rId22"/>
    <p:sldId id="1550" r:id="rId23"/>
    <p:sldId id="1565" r:id="rId24"/>
    <p:sldId id="1552" r:id="rId25"/>
    <p:sldId id="1515" r:id="rId26"/>
    <p:sldId id="1509" r:id="rId27"/>
    <p:sldId id="80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8"/>
    <p:restoredTop sz="86874"/>
  </p:normalViewPr>
  <p:slideViewPr>
    <p:cSldViewPr snapToGrid="0" snapToObjects="1">
      <p:cViewPr varScale="1">
        <p:scale>
          <a:sx n="60" d="100"/>
          <a:sy n="60" d="100"/>
        </p:scale>
        <p:origin x="1144"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4DBE2-82F3-5347-9F30-2275BE8937B8}" type="datetimeFigureOut">
              <a:rPr lang="en-US" smtClean="0"/>
              <a:t>2/10/24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C6A52-AEF2-D04F-A68E-D0267F57AAF8}" type="slidenum">
              <a:rPr lang="en-US" smtClean="0"/>
              <a:t>‹#›</a:t>
            </a:fld>
            <a:endParaRPr lang="en-US"/>
          </a:p>
        </p:txBody>
      </p:sp>
    </p:spTree>
    <p:extLst>
      <p:ext uri="{BB962C8B-B14F-4D97-AF65-F5344CB8AC3E}">
        <p14:creationId xmlns:p14="http://schemas.microsoft.com/office/powerpoint/2010/main" val="215831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8E6D44D-3850-4497-AB62-92394BA63D6F}" type="slidenum">
              <a:rPr lang="en-GB" smtClean="0"/>
              <a:pPr/>
              <a:t>1</a:t>
            </a:fld>
            <a:endParaRPr lang="en-GB"/>
          </a:p>
        </p:txBody>
      </p:sp>
    </p:spTree>
    <p:extLst>
      <p:ext uri="{BB962C8B-B14F-4D97-AF65-F5344CB8AC3E}">
        <p14:creationId xmlns:p14="http://schemas.microsoft.com/office/powerpoint/2010/main" val="195569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an example that joins the </a:t>
            </a:r>
            <a:r>
              <a:rPr lang="en-GB" dirty="0" err="1"/>
              <a:t>TextNormalizer</a:t>
            </a:r>
            <a:r>
              <a:rPr lang="en-GB" dirty="0"/>
              <a:t> and </a:t>
            </a:r>
            <a:r>
              <a:rPr lang="en-GB" dirty="0" err="1"/>
              <a:t>GensimVectorizer</a:t>
            </a:r>
            <a:r>
              <a:rPr lang="en-GB" dirty="0"/>
              <a:t> we created in the last section together in advance of a Bayesian model. By using the Transformer API as discussed earlier in the chapter, we can use </a:t>
            </a:r>
            <a:r>
              <a:rPr lang="en-GB" dirty="0" err="1"/>
              <a:t>TextNormalizer</a:t>
            </a:r>
            <a:r>
              <a:rPr lang="en-GB" dirty="0"/>
              <a:t> to wrap NLTK </a:t>
            </a:r>
            <a:r>
              <a:rPr lang="en-GB" dirty="0" err="1"/>
              <a:t>CorpusReader</a:t>
            </a:r>
            <a:r>
              <a:rPr lang="en-GB" dirty="0"/>
              <a:t> objects and perform </a:t>
            </a:r>
            <a:r>
              <a:rPr lang="en-GB" dirty="0" err="1"/>
              <a:t>preprocessing</a:t>
            </a:r>
            <a:r>
              <a:rPr lang="en-GB" dirty="0"/>
              <a:t> and linguistic feature extraction. Our </a:t>
            </a:r>
            <a:r>
              <a:rPr lang="en-GB" dirty="0" err="1"/>
              <a:t>GensimVectorizer</a:t>
            </a:r>
            <a:r>
              <a:rPr lang="en-GB" dirty="0"/>
              <a:t> is responsible for vectorization, and Scikit-Learn is responsible for the integration via Pipelines, utilities like cross-validation, and the many models we will use, from Naive Bayes to Logistic Regression.”</a:t>
            </a:r>
          </a:p>
          <a:p>
            <a:endParaRPr lang="en-GB" dirty="0"/>
          </a:p>
          <a:p>
            <a:r>
              <a:rPr lang="en-GB" dirty="0"/>
              <a:t>“The estimators in the pipeline are stored as a list, and can be accessed by index. For example, </a:t>
            </a:r>
            <a:r>
              <a:rPr lang="en-GB" dirty="0" err="1"/>
              <a:t>model.steps</a:t>
            </a:r>
            <a:r>
              <a:rPr lang="en-GB" dirty="0"/>
              <a:t>[1] returns the tuple ('vectorizer', </a:t>
            </a:r>
            <a:r>
              <a:rPr lang="en-GB" dirty="0" err="1"/>
              <a:t>GensimVectorizer</a:t>
            </a:r>
            <a:r>
              <a:rPr lang="en-GB" dirty="0"/>
              <a:t>​(path=None)). However, common usage is to identify estimators by their names using the </a:t>
            </a:r>
            <a:r>
              <a:rPr lang="en-GB" dirty="0" err="1"/>
              <a:t>named_steps</a:t>
            </a:r>
            <a:r>
              <a:rPr lang="en-GB" dirty="0"/>
              <a:t> dictionary property of the Pipeline object. The easiest way to access the predictive model is to use  </a:t>
            </a:r>
            <a:r>
              <a:rPr lang="en-GB" dirty="0" err="1"/>
              <a:t>model.named_steps</a:t>
            </a:r>
            <a:r>
              <a:rPr lang="en-GB" dirty="0"/>
              <a:t>["bayes"] and fetch the estimator directly.”</a:t>
            </a:r>
          </a:p>
          <a:p>
            <a:endParaRPr lang="en-GB" dirty="0"/>
          </a:p>
          <a:p>
            <a:endParaRPr lang="en-GB" dirty="0"/>
          </a:p>
          <a:p>
            <a:r>
              <a:rPr lang="en-GB" dirty="0"/>
              <a:t>Excerpt From: Benjamin Bengfort, Rebecca </a:t>
            </a:r>
            <a:r>
              <a:rPr lang="en-GB" dirty="0" err="1"/>
              <a:t>Bilbro</a:t>
            </a:r>
            <a:r>
              <a:rPr lang="en-GB" dirty="0"/>
              <a:t>, Tony Ojeda. “Applied Text Analysis with Python.” Apple Books. </a:t>
            </a:r>
          </a:p>
        </p:txBody>
      </p:sp>
      <p:sp>
        <p:nvSpPr>
          <p:cNvPr id="4" name="Slide Number Placeholder 3"/>
          <p:cNvSpPr>
            <a:spLocks noGrp="1"/>
          </p:cNvSpPr>
          <p:nvPr>
            <p:ph type="sldNum" sz="quarter" idx="5"/>
          </p:nvPr>
        </p:nvSpPr>
        <p:spPr/>
        <p:txBody>
          <a:bodyPr/>
          <a:lstStyle/>
          <a:p>
            <a:fld id="{77DC6A52-AEF2-D04F-A68E-D0267F57AAF8}" type="slidenum">
              <a:rPr lang="en-US" smtClean="0"/>
              <a:t>12</a:t>
            </a:fld>
            <a:endParaRPr lang="en-US"/>
          </a:p>
        </p:txBody>
      </p:sp>
    </p:spTree>
    <p:extLst>
      <p:ext uri="{BB962C8B-B14F-4D97-AF65-F5344CB8AC3E}">
        <p14:creationId xmlns:p14="http://schemas.microsoft.com/office/powerpoint/2010/main" val="445103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estimators in the pipeline are stored as a list, and can be accessed by index. For example, </a:t>
            </a:r>
            <a:r>
              <a:rPr lang="en-GB" dirty="0" err="1"/>
              <a:t>model.steps</a:t>
            </a:r>
            <a:r>
              <a:rPr lang="en-GB" dirty="0"/>
              <a:t>[1] returns the tuple ('vectorizer', </a:t>
            </a:r>
            <a:r>
              <a:rPr lang="en-GB" dirty="0" err="1"/>
              <a:t>GensimVectorizer</a:t>
            </a:r>
            <a:r>
              <a:rPr lang="en-GB" dirty="0"/>
              <a:t>​(path=None)). However, common usage is to identify estimators by their names using the </a:t>
            </a:r>
            <a:r>
              <a:rPr lang="en-GB" dirty="0" err="1"/>
              <a:t>named_steps</a:t>
            </a:r>
            <a:r>
              <a:rPr lang="en-GB" dirty="0"/>
              <a:t> dictionary property of the Pipeline object. The easiest way to access the predictive model is to use </a:t>
            </a:r>
            <a:r>
              <a:rPr lang="en-GB" dirty="0" err="1"/>
              <a:t>model.named_steps</a:t>
            </a:r>
            <a:r>
              <a:rPr lang="en-GB" dirty="0"/>
              <a:t>["</a:t>
            </a:r>
            <a:r>
              <a:rPr lang="en-GB" dirty="0" err="1"/>
              <a:t>bayes</a:t>
            </a:r>
            <a:r>
              <a:rPr lang="en-GB" dirty="0"/>
              <a:t>"] and fetch the estimator directly.”</a:t>
            </a:r>
          </a:p>
          <a:p>
            <a:endParaRPr lang="en-GB" dirty="0"/>
          </a:p>
          <a:p>
            <a:r>
              <a:rPr lang="en-GB" dirty="0"/>
              <a:t>Excerpt From: Benjamin Bengfort, Rebecca </a:t>
            </a:r>
            <a:r>
              <a:rPr lang="en-GB" dirty="0" err="1"/>
              <a:t>Bilbro</a:t>
            </a:r>
            <a:r>
              <a:rPr lang="en-GB" dirty="0"/>
              <a:t>, Tony Ojeda. “Applied Text Analysis with Python.” Apple Books. </a:t>
            </a:r>
          </a:p>
        </p:txBody>
      </p:sp>
      <p:sp>
        <p:nvSpPr>
          <p:cNvPr id="4" name="Slide Number Placeholder 3"/>
          <p:cNvSpPr>
            <a:spLocks noGrp="1"/>
          </p:cNvSpPr>
          <p:nvPr>
            <p:ph type="sldNum" sz="quarter" idx="5"/>
          </p:nvPr>
        </p:nvSpPr>
        <p:spPr/>
        <p:txBody>
          <a:bodyPr/>
          <a:lstStyle/>
          <a:p>
            <a:fld id="{77DC6A52-AEF2-D04F-A68E-D0267F57AAF8}" type="slidenum">
              <a:rPr lang="en-US" smtClean="0"/>
              <a:t>13</a:t>
            </a:fld>
            <a:endParaRPr lang="en-US"/>
          </a:p>
        </p:txBody>
      </p:sp>
    </p:spTree>
    <p:extLst>
      <p:ext uri="{BB962C8B-B14F-4D97-AF65-F5344CB8AC3E}">
        <p14:creationId xmlns:p14="http://schemas.microsoft.com/office/powerpoint/2010/main" val="426445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classification workflow occurs in two phases: a build phase and an operational phase as shown in Figure 5-2.”</a:t>
            </a:r>
          </a:p>
          <a:p>
            <a:r>
              <a:rPr lang="en-GB" dirty="0"/>
              <a:t>“In the build phase, a corpus of documents is transformed into feature vectors. The “document features, along with their annotated labels (the category or class we want the model to learn), are then passed into a classification algorithm that defines its internal state along with the learned patterns. Once trained or fitted, a new document can be vectorized into the same space as the training data and passed to the predictive algorithm, which returns the assigned class label for the document.”</a:t>
            </a:r>
          </a:p>
          <a:p>
            <a:endParaRPr lang="en-GB" dirty="0"/>
          </a:p>
          <a:p>
            <a:endParaRPr lang="en-GB" dirty="0"/>
          </a:p>
          <a:p>
            <a:r>
              <a:rPr lang="en-GB" dirty="0"/>
              <a:t>Excerpt From: Benjamin Bengfort, Rebecca </a:t>
            </a:r>
            <a:r>
              <a:rPr lang="en-GB" dirty="0" err="1"/>
              <a:t>Bilbro</a:t>
            </a:r>
            <a:r>
              <a:rPr lang="en-GB" dirty="0"/>
              <a:t>, Tony Ojeda. “Applied Text Analysis with Python.” Apple Books. </a:t>
            </a:r>
          </a:p>
        </p:txBody>
      </p:sp>
      <p:sp>
        <p:nvSpPr>
          <p:cNvPr id="4" name="Slide Number Placeholder 3"/>
          <p:cNvSpPr>
            <a:spLocks noGrp="1"/>
          </p:cNvSpPr>
          <p:nvPr>
            <p:ph type="sldNum" sz="quarter" idx="5"/>
          </p:nvPr>
        </p:nvSpPr>
        <p:spPr/>
        <p:txBody>
          <a:bodyPr/>
          <a:lstStyle/>
          <a:p>
            <a:fld id="{77DC6A52-AEF2-D04F-A68E-D0267F57AAF8}" type="slidenum">
              <a:rPr lang="en-US" smtClean="0"/>
              <a:t>15</a:t>
            </a:fld>
            <a:endParaRPr lang="en-US"/>
          </a:p>
        </p:txBody>
      </p:sp>
    </p:spTree>
    <p:extLst>
      <p:ext uri="{BB962C8B-B14F-4D97-AF65-F5344CB8AC3E}">
        <p14:creationId xmlns:p14="http://schemas.microsoft.com/office/powerpoint/2010/main" val="1042271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“We can start with a pipeline that normalizes our text, vectorizes it, and then passes it directly into a classifier. This will allow us to compare different text classification models such as Naive Bayes, Logistic Regression, and Support Vector Machines. Finally, we can apply a feature reduction technique such as Singular Value “Decomposition to see if that improves our </a:t>
            </a:r>
            <a:r>
              <a:rPr lang="en-GB" dirty="0" err="1"/>
              <a:t>modeling</a:t>
            </a:r>
            <a:r>
              <a:rPr lang="en-GB" dirty="0"/>
              <a:t>.”</a:t>
            </a:r>
          </a:p>
          <a:p>
            <a:r>
              <a:rPr lang="en-GB" dirty="0"/>
              <a:t>“The end result is that we’ll be constructing six classification models: one for each of the three models and for the two pipeline combinations as shown in Figure 5-5. We will go ahead and use the default hyperparameters for each of these models initially so that we can start getting results.”</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16</a:t>
            </a:fld>
            <a:endParaRPr lang="en-US"/>
          </a:p>
        </p:txBody>
      </p:sp>
    </p:spTree>
    <p:extLst>
      <p:ext uri="{BB962C8B-B14F-4D97-AF65-F5344CB8AC3E}">
        <p14:creationId xmlns:p14="http://schemas.microsoft.com/office/powerpoint/2010/main" val="1370701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if reduction:</a:t>
            </a:r>
          </a:p>
          <a:p>
            <a:r>
              <a:rPr lang="en-GB" dirty="0"/>
              <a:t>        </a:t>
            </a:r>
            <a:r>
              <a:rPr lang="en-GB" dirty="0" err="1"/>
              <a:t>steps.append</a:t>
            </a:r>
            <a:r>
              <a:rPr lang="en-GB" dirty="0"/>
              <a:t>((</a:t>
            </a:r>
          </a:p>
          <a:p>
            <a:r>
              <a:rPr lang="en-GB" dirty="0"/>
              <a:t>            'reduction', </a:t>
            </a:r>
            <a:r>
              <a:rPr lang="en-GB" dirty="0" err="1"/>
              <a:t>TruncatedSVD</a:t>
            </a:r>
            <a:r>
              <a:rPr lang="en-GB" dirty="0"/>
              <a:t>(</a:t>
            </a:r>
            <a:r>
              <a:rPr lang="en-GB" dirty="0" err="1"/>
              <a:t>n_components</a:t>
            </a:r>
            <a:r>
              <a:rPr lang="en-GB" dirty="0"/>
              <a:t>=10000)</a:t>
            </a:r>
          </a:p>
          <a:p>
            <a:r>
              <a:rPr lang="en-GB" dirty="0"/>
              <a:t>        ))</a:t>
            </a:r>
          </a:p>
          <a:p>
            <a:endParaRPr lang="en-GB" dirty="0"/>
          </a:p>
          <a:p>
            <a:r>
              <a:rPr lang="en-GB" dirty="0"/>
              <a:t>    # Add the estimator</a:t>
            </a:r>
          </a:p>
          <a:p>
            <a:r>
              <a:rPr lang="en-GB" dirty="0"/>
              <a:t>    </a:t>
            </a:r>
            <a:r>
              <a:rPr lang="en-GB" dirty="0" err="1"/>
              <a:t>steps.append</a:t>
            </a:r>
            <a:r>
              <a:rPr lang="en-GB" dirty="0"/>
              <a:t>(('classifier', estimator))</a:t>
            </a:r>
          </a:p>
          <a:p>
            <a:r>
              <a:rPr lang="en-GB" dirty="0"/>
              <a:t>    return Pipeline(steps)”</a:t>
            </a:r>
          </a:p>
          <a:p>
            <a:endParaRPr lang="en-GB" dirty="0"/>
          </a:p>
          <a:p>
            <a:r>
              <a:rPr lang="en-GB" dirty="0"/>
              <a:t>Excerpt From: Benjamin Bengfort, Rebecca </a:t>
            </a:r>
            <a:r>
              <a:rPr lang="en-GB" dirty="0" err="1"/>
              <a:t>Bilbro</a:t>
            </a:r>
            <a:r>
              <a:rPr lang="en-GB" dirty="0"/>
              <a:t>, Tony Ojeda. “Applied Text Analysis with Python.” Apple Books. </a:t>
            </a:r>
          </a:p>
        </p:txBody>
      </p:sp>
      <p:sp>
        <p:nvSpPr>
          <p:cNvPr id="4" name="Slide Number Placeholder 3"/>
          <p:cNvSpPr>
            <a:spLocks noGrp="1"/>
          </p:cNvSpPr>
          <p:nvPr>
            <p:ph type="sldNum" sz="quarter" idx="5"/>
          </p:nvPr>
        </p:nvSpPr>
        <p:spPr/>
        <p:txBody>
          <a:bodyPr/>
          <a:lstStyle/>
          <a:p>
            <a:fld id="{77DC6A52-AEF2-D04F-A68E-D0267F57AAF8}" type="slidenum">
              <a:rPr lang="en-US" smtClean="0"/>
              <a:t>17</a:t>
            </a:fld>
            <a:endParaRPr lang="en-US"/>
          </a:p>
        </p:txBody>
      </p:sp>
    </p:spTree>
    <p:extLst>
      <p:ext uri="{BB962C8B-B14F-4D97-AF65-F5344CB8AC3E}">
        <p14:creationId xmlns:p14="http://schemas.microsoft.com/office/powerpoint/2010/main" val="1322371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calling the fit() method on each model, the documents and labels from the training dataset are sent into the beginning of each pipeline. ”</a:t>
            </a:r>
          </a:p>
          <a:p>
            <a:endParaRPr lang="en-GB" dirty="0"/>
          </a:p>
          <a:p>
            <a:r>
              <a:rPr lang="en-GB" dirty="0"/>
              <a:t>Excerpt From: Benjamin Bengfort, Rebecca </a:t>
            </a:r>
            <a:r>
              <a:rPr lang="en-GB" dirty="0" err="1"/>
              <a:t>Bilbro</a:t>
            </a:r>
            <a:r>
              <a:rPr lang="en-GB" dirty="0"/>
              <a:t>, Tony Ojeda. “Applied Text Analysis with Python.” Apple Books. </a:t>
            </a:r>
          </a:p>
        </p:txBody>
      </p:sp>
      <p:sp>
        <p:nvSpPr>
          <p:cNvPr id="4" name="Slide Number Placeholder 3"/>
          <p:cNvSpPr>
            <a:spLocks noGrp="1"/>
          </p:cNvSpPr>
          <p:nvPr>
            <p:ph type="sldNum" sz="quarter" idx="5"/>
          </p:nvPr>
        </p:nvSpPr>
        <p:spPr/>
        <p:txBody>
          <a:bodyPr/>
          <a:lstStyle/>
          <a:p>
            <a:fld id="{77DC6A52-AEF2-D04F-A68E-D0267F57AAF8}" type="slidenum">
              <a:rPr lang="en-US" smtClean="0"/>
              <a:t>18</a:t>
            </a:fld>
            <a:endParaRPr lang="en-US"/>
          </a:p>
        </p:txBody>
      </p:sp>
    </p:spTree>
    <p:extLst>
      <p:ext uri="{BB962C8B-B14F-4D97-AF65-F5344CB8AC3E}">
        <p14:creationId xmlns:p14="http://schemas.microsoft.com/office/powerpoint/2010/main" val="3983694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20</a:t>
            </a:fld>
            <a:endParaRPr lang="en-US"/>
          </a:p>
        </p:txBody>
      </p:sp>
    </p:spTree>
    <p:extLst>
      <p:ext uri="{BB962C8B-B14F-4D97-AF65-F5344CB8AC3E}">
        <p14:creationId xmlns:p14="http://schemas.microsoft.com/office/powerpoint/2010/main" val="1018574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allows us to quickly identify that the support vector machine trained using stochastic gradient descent without dimensionality reduction was the model that per‐ formed best. Note that for some models, like the </a:t>
            </a:r>
            <a:r>
              <a:rPr lang="en-CA" sz="1200" kern="1200" dirty="0" err="1">
                <a:solidFill>
                  <a:schemeClr val="tx1"/>
                </a:solidFill>
                <a:effectLst/>
                <a:latin typeface="+mn-lt"/>
                <a:ea typeface="+mn-ea"/>
                <a:cs typeface="+mn-cs"/>
              </a:rPr>
              <a:t>LogisticRegression</a:t>
            </a:r>
            <a:r>
              <a:rPr lang="en-CA" sz="1200" kern="1200" dirty="0">
                <a:solidFill>
                  <a:schemeClr val="tx1"/>
                </a:solidFill>
                <a:effectLst/>
                <a:latin typeface="+mn-lt"/>
                <a:ea typeface="+mn-ea"/>
                <a:cs typeface="+mn-cs"/>
              </a:rPr>
              <a:t>, use of the F1 score instead of accuracy has an impact on which model is selected. Through model comparison of this type, it becomes easy to test combinations of features, hyperparameters, and algorithms to find the best performing model for your domain.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21</a:t>
            </a:fld>
            <a:endParaRPr lang="en-US"/>
          </a:p>
        </p:txBody>
      </p:sp>
    </p:spTree>
    <p:extLst>
      <p:ext uri="{BB962C8B-B14F-4D97-AF65-F5344CB8AC3E}">
        <p14:creationId xmlns:p14="http://schemas.microsoft.com/office/powerpoint/2010/main" val="568308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allows us to quickly identify that the support vector machine trained using stochastic gradient descent without dimensionality reduction was the model that per‐ formed best. Note that for some models, like the </a:t>
            </a:r>
            <a:r>
              <a:rPr lang="en-CA" sz="1200" kern="1200" dirty="0" err="1">
                <a:solidFill>
                  <a:schemeClr val="tx1"/>
                </a:solidFill>
                <a:effectLst/>
                <a:latin typeface="+mn-lt"/>
                <a:ea typeface="+mn-ea"/>
                <a:cs typeface="+mn-cs"/>
              </a:rPr>
              <a:t>LogisticRegression</a:t>
            </a:r>
            <a:r>
              <a:rPr lang="en-CA" sz="1200" kern="1200" dirty="0">
                <a:solidFill>
                  <a:schemeClr val="tx1"/>
                </a:solidFill>
                <a:effectLst/>
                <a:latin typeface="+mn-lt"/>
                <a:ea typeface="+mn-ea"/>
                <a:cs typeface="+mn-cs"/>
              </a:rPr>
              <a:t>, use of the F1 score instead of accuracy has an impact on which model is selected. Through model comparison of this type, it becomes easy to test combinations of features, </a:t>
            </a:r>
            <a:r>
              <a:rPr lang="en-CA" sz="1200" kern="1200" dirty="0" err="1">
                <a:solidFill>
                  <a:schemeClr val="tx1"/>
                </a:solidFill>
                <a:effectLst/>
                <a:latin typeface="+mn-lt"/>
                <a:ea typeface="+mn-ea"/>
                <a:cs typeface="+mn-cs"/>
              </a:rPr>
              <a:t>hyperpara</a:t>
            </a:r>
            <a:r>
              <a:rPr lang="en-CA" sz="1200" kern="1200" dirty="0">
                <a:solidFill>
                  <a:schemeClr val="tx1"/>
                </a:solidFill>
                <a:effectLst/>
                <a:latin typeface="+mn-lt"/>
                <a:ea typeface="+mn-ea"/>
                <a:cs typeface="+mn-cs"/>
              </a:rPr>
              <a:t>‐ meters, and algorithms to find the best performing model for your domain.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22</a:t>
            </a:fld>
            <a:endParaRPr lang="en-US"/>
          </a:p>
        </p:txBody>
      </p:sp>
    </p:spTree>
    <p:extLst>
      <p:ext uri="{BB962C8B-B14F-4D97-AF65-F5344CB8AC3E}">
        <p14:creationId xmlns:p14="http://schemas.microsoft.com/office/powerpoint/2010/main" val="1305788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allows us to quickly identify that the support vector machine trained using stochastic gradient descent without dimensionality reduction was the model that per‐ formed best. Note that for some models, like the </a:t>
            </a:r>
            <a:r>
              <a:rPr lang="en-CA" sz="1200" kern="1200" dirty="0" err="1">
                <a:solidFill>
                  <a:schemeClr val="tx1"/>
                </a:solidFill>
                <a:effectLst/>
                <a:latin typeface="+mn-lt"/>
                <a:ea typeface="+mn-ea"/>
                <a:cs typeface="+mn-cs"/>
              </a:rPr>
              <a:t>LogisticRegression</a:t>
            </a:r>
            <a:r>
              <a:rPr lang="en-CA" sz="1200" kern="1200" dirty="0">
                <a:solidFill>
                  <a:schemeClr val="tx1"/>
                </a:solidFill>
                <a:effectLst/>
                <a:latin typeface="+mn-lt"/>
                <a:ea typeface="+mn-ea"/>
                <a:cs typeface="+mn-cs"/>
              </a:rPr>
              <a:t>, use of the F1 score instead of accuracy has an impact on which model is selected. Through model comparison of this type, it becomes easy to test combinations of features, </a:t>
            </a:r>
            <a:r>
              <a:rPr lang="en-CA" sz="1200" kern="1200" dirty="0" err="1">
                <a:solidFill>
                  <a:schemeClr val="tx1"/>
                </a:solidFill>
                <a:effectLst/>
                <a:latin typeface="+mn-lt"/>
                <a:ea typeface="+mn-ea"/>
                <a:cs typeface="+mn-cs"/>
              </a:rPr>
              <a:t>hyperpara</a:t>
            </a:r>
            <a:r>
              <a:rPr lang="en-CA" sz="1200" kern="1200" dirty="0">
                <a:solidFill>
                  <a:schemeClr val="tx1"/>
                </a:solidFill>
                <a:effectLst/>
                <a:latin typeface="+mn-lt"/>
                <a:ea typeface="+mn-ea"/>
                <a:cs typeface="+mn-cs"/>
              </a:rPr>
              <a:t>‐ meters, and algorithms to find the best performing model for your domain.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23</a:t>
            </a:fld>
            <a:endParaRPr lang="en-US"/>
          </a:p>
        </p:txBody>
      </p:sp>
    </p:spTree>
    <p:extLst>
      <p:ext uri="{BB962C8B-B14F-4D97-AF65-F5344CB8AC3E}">
        <p14:creationId xmlns:p14="http://schemas.microsoft.com/office/powerpoint/2010/main" val="928852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Riochi</a:t>
            </a:r>
            <a:endParaRPr lang="en-US" dirty="0"/>
          </a:p>
        </p:txBody>
      </p:sp>
      <p:sp>
        <p:nvSpPr>
          <p:cNvPr id="4" name="Slide Number Placeholder 3"/>
          <p:cNvSpPr>
            <a:spLocks noGrp="1"/>
          </p:cNvSpPr>
          <p:nvPr>
            <p:ph type="sldNum" sz="quarter" idx="5"/>
          </p:nvPr>
        </p:nvSpPr>
        <p:spPr/>
        <p:txBody>
          <a:bodyPr/>
          <a:lstStyle/>
          <a:p>
            <a:fld id="{77DC6A52-AEF2-D04F-A68E-D0267F57AAF8}" type="slidenum">
              <a:rPr lang="en-US" smtClean="0"/>
              <a:t>2</a:t>
            </a:fld>
            <a:endParaRPr lang="en-US"/>
          </a:p>
        </p:txBody>
      </p:sp>
    </p:spTree>
    <p:extLst>
      <p:ext uri="{BB962C8B-B14F-4D97-AF65-F5344CB8AC3E}">
        <p14:creationId xmlns:p14="http://schemas.microsoft.com/office/powerpoint/2010/main" val="4279092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End to End ML project checklist still apply ( just add the text specific modification related to pre-processing, classifier choice &amp; evaluation)</a:t>
            </a:r>
          </a:p>
        </p:txBody>
      </p:sp>
      <p:sp>
        <p:nvSpPr>
          <p:cNvPr id="4" name="Slide Number Placeholder 3"/>
          <p:cNvSpPr>
            <a:spLocks noGrp="1"/>
          </p:cNvSpPr>
          <p:nvPr>
            <p:ph type="sldNum" sz="quarter" idx="5"/>
          </p:nvPr>
        </p:nvSpPr>
        <p:spPr/>
        <p:txBody>
          <a:bodyPr/>
          <a:lstStyle/>
          <a:p>
            <a:fld id="{77DC6A52-AEF2-D04F-A68E-D0267F57AAF8}" type="slidenum">
              <a:rPr lang="en-US" smtClean="0"/>
              <a:t>24</a:t>
            </a:fld>
            <a:endParaRPr lang="en-US"/>
          </a:p>
        </p:txBody>
      </p:sp>
    </p:spTree>
    <p:extLst>
      <p:ext uri="{BB962C8B-B14F-4D97-AF65-F5344CB8AC3E}">
        <p14:creationId xmlns:p14="http://schemas.microsoft.com/office/powerpoint/2010/main" val="134241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25</a:t>
            </a:fld>
            <a:endParaRPr lang="en-US"/>
          </a:p>
        </p:txBody>
      </p:sp>
    </p:spTree>
    <p:extLst>
      <p:ext uri="{BB962C8B-B14F-4D97-AF65-F5344CB8AC3E}">
        <p14:creationId xmlns:p14="http://schemas.microsoft.com/office/powerpoint/2010/main" val="3696403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26</a:t>
            </a:fld>
            <a:endParaRPr lang="en-US"/>
          </a:p>
        </p:txBody>
      </p:sp>
    </p:spTree>
    <p:extLst>
      <p:ext uri="{BB962C8B-B14F-4D97-AF65-F5344CB8AC3E}">
        <p14:creationId xmlns:p14="http://schemas.microsoft.com/office/powerpoint/2010/main" val="421067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77DC6A52-AEF2-D04F-A68E-D0267F57AAF8}" type="slidenum">
              <a:rPr lang="en-US" smtClean="0"/>
              <a:t>3</a:t>
            </a:fld>
            <a:endParaRPr lang="en-US"/>
          </a:p>
        </p:txBody>
      </p:sp>
    </p:spTree>
    <p:extLst>
      <p:ext uri="{BB962C8B-B14F-4D97-AF65-F5344CB8AC3E}">
        <p14:creationId xmlns:p14="http://schemas.microsoft.com/office/powerpoint/2010/main" val="3440378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4</a:t>
            </a:fld>
            <a:endParaRPr lang="en-US"/>
          </a:p>
        </p:txBody>
      </p:sp>
    </p:spTree>
    <p:extLst>
      <p:ext uri="{BB962C8B-B14F-4D97-AF65-F5344CB8AC3E}">
        <p14:creationId xmlns:p14="http://schemas.microsoft.com/office/powerpoint/2010/main" val="2514575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There are two main ways to apply a learned model in </a:t>
            </a:r>
            <a:r>
              <a:rPr lang="en-CA" sz="1200" kern="1200" dirty="0" err="1">
                <a:solidFill>
                  <a:schemeClr val="tx1"/>
                </a:solidFill>
                <a:effectLst/>
                <a:latin typeface="+mn-lt"/>
                <a:ea typeface="+mn-ea"/>
                <a:cs typeface="+mn-cs"/>
              </a:rPr>
              <a:t>scikit</a:t>
            </a:r>
            <a:r>
              <a:rPr lang="en-CA" sz="1200" kern="1200" dirty="0">
                <a:solidFill>
                  <a:schemeClr val="tx1"/>
                </a:solidFill>
                <a:effectLst/>
                <a:latin typeface="+mn-lt"/>
                <a:ea typeface="+mn-ea"/>
                <a:cs typeface="+mn-cs"/>
              </a:rPr>
              <a:t>-learn. To create a prediction in the form of a new output like y, you use the predict method. To create a new representation of the input data X, you use the transform method. Table 3-1 summarizes the use cases of the predict and transform methods.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Additionally, all supervised models have a score(</a:t>
            </a:r>
            <a:r>
              <a:rPr lang="en-CA" sz="1200" kern="1200" dirty="0" err="1">
                <a:solidFill>
                  <a:schemeClr val="tx1"/>
                </a:solidFill>
                <a:effectLst/>
                <a:latin typeface="+mn-lt"/>
                <a:ea typeface="+mn-ea"/>
                <a:cs typeface="+mn-cs"/>
              </a:rPr>
              <a:t>X_test</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y_test</a:t>
            </a:r>
            <a:r>
              <a:rPr lang="en-CA" sz="1200" kern="1200" dirty="0">
                <a:solidFill>
                  <a:schemeClr val="tx1"/>
                </a:solidFill>
                <a:effectLst/>
                <a:latin typeface="+mn-lt"/>
                <a:ea typeface="+mn-ea"/>
                <a:cs typeface="+mn-cs"/>
              </a:rPr>
              <a:t>) method that allows an evaluation of the model. In Table 3-1, </a:t>
            </a:r>
            <a:r>
              <a:rPr lang="en-CA" sz="1200" kern="1200" dirty="0" err="1">
                <a:solidFill>
                  <a:schemeClr val="tx1"/>
                </a:solidFill>
                <a:effectLst/>
                <a:latin typeface="+mn-lt"/>
                <a:ea typeface="+mn-ea"/>
                <a:cs typeface="+mn-cs"/>
              </a:rPr>
              <a:t>X_train</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y_train</a:t>
            </a:r>
            <a:r>
              <a:rPr lang="en-CA" sz="1200" kern="1200" dirty="0">
                <a:solidFill>
                  <a:schemeClr val="tx1"/>
                </a:solidFill>
                <a:effectLst/>
                <a:latin typeface="+mn-lt"/>
                <a:ea typeface="+mn-ea"/>
                <a:cs typeface="+mn-cs"/>
              </a:rPr>
              <a:t> refer to the training data and training labels, while </a:t>
            </a:r>
            <a:r>
              <a:rPr lang="en-CA" sz="1200" kern="1200" dirty="0" err="1">
                <a:solidFill>
                  <a:schemeClr val="tx1"/>
                </a:solidFill>
                <a:effectLst/>
                <a:latin typeface="+mn-lt"/>
                <a:ea typeface="+mn-ea"/>
                <a:cs typeface="+mn-cs"/>
              </a:rPr>
              <a:t>X_test</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y_test</a:t>
            </a:r>
            <a:r>
              <a:rPr lang="en-CA" sz="1200" kern="1200" dirty="0">
                <a:solidFill>
                  <a:schemeClr val="tx1"/>
                </a:solidFill>
                <a:effectLst/>
                <a:latin typeface="+mn-lt"/>
                <a:ea typeface="+mn-ea"/>
                <a:cs typeface="+mn-cs"/>
              </a:rPr>
              <a:t> refer to the test data and test labels (if applicable). </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6</a:t>
            </a:fld>
            <a:endParaRPr lang="en-US"/>
          </a:p>
        </p:txBody>
      </p:sp>
    </p:spTree>
    <p:extLst>
      <p:ext uri="{BB962C8B-B14F-4D97-AF65-F5344CB8AC3E}">
        <p14:creationId xmlns:p14="http://schemas.microsoft.com/office/powerpoint/2010/main" val="415391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 </a:t>
            </a:r>
            <a:r>
              <a:rPr lang="en-GB" dirty="0" err="1"/>
              <a:t>Binarizer</a:t>
            </a:r>
            <a:r>
              <a:rPr lang="en-GB" dirty="0"/>
              <a:t> class uses a threshold value (0 by default) such that all values of the vector that are less than or equal to the threshold are set to zero, while those that are greater than the threshold are set to 1”</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8</a:t>
            </a:fld>
            <a:endParaRPr lang="en-US"/>
          </a:p>
        </p:txBody>
      </p:sp>
    </p:spTree>
    <p:extLst>
      <p:ext uri="{BB962C8B-B14F-4D97-AF65-F5344CB8AC3E}">
        <p14:creationId xmlns:p14="http://schemas.microsoft.com/office/powerpoint/2010/main" val="2887187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input for a </a:t>
            </a:r>
            <a:r>
              <a:rPr lang="en-GB" dirty="0" err="1"/>
              <a:t>TfidfVectorizer</a:t>
            </a:r>
            <a:r>
              <a:rPr lang="en-GB" dirty="0"/>
              <a:t> is expected to be a sequence of filenames, file-like objects, or strings that contain a collection of raw documents, similar to that of the </a:t>
            </a:r>
            <a:r>
              <a:rPr lang="en-GB" dirty="0" err="1"/>
              <a:t>CountVectorizer</a:t>
            </a:r>
            <a:r>
              <a:rPr lang="en-GB" dirty="0"/>
              <a:t>.”</a:t>
            </a:r>
          </a:p>
          <a:p>
            <a:endParaRPr lang="en-GB" dirty="0"/>
          </a:p>
          <a:p>
            <a:r>
              <a:rPr lang="en-GB" dirty="0"/>
              <a:t>Excerpt From: Benjamin Bengfort, Rebecca </a:t>
            </a:r>
            <a:r>
              <a:rPr lang="en-GB" dirty="0" err="1"/>
              <a:t>Bilbro</a:t>
            </a:r>
            <a:r>
              <a:rPr lang="en-GB" dirty="0"/>
              <a:t>, Tony Ojeda. “Applied Text Analysis with Python.” Apple Books. </a:t>
            </a:r>
          </a:p>
        </p:txBody>
      </p:sp>
      <p:sp>
        <p:nvSpPr>
          <p:cNvPr id="4" name="Slide Number Placeholder 3"/>
          <p:cNvSpPr>
            <a:spLocks noGrp="1"/>
          </p:cNvSpPr>
          <p:nvPr>
            <p:ph type="sldNum" sz="quarter" idx="5"/>
          </p:nvPr>
        </p:nvSpPr>
        <p:spPr/>
        <p:txBody>
          <a:bodyPr/>
          <a:lstStyle/>
          <a:p>
            <a:fld id="{77DC6A52-AEF2-D04F-A68E-D0267F57AAF8}" type="slidenum">
              <a:rPr lang="en-US" smtClean="0"/>
              <a:t>9</a:t>
            </a:fld>
            <a:endParaRPr lang="en-US"/>
          </a:p>
        </p:txBody>
      </p:sp>
    </p:spTree>
    <p:extLst>
      <p:ext uri="{BB962C8B-B14F-4D97-AF65-F5344CB8AC3E}">
        <p14:creationId xmlns:p14="http://schemas.microsoft.com/office/powerpoint/2010/main" val="347529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10</a:t>
            </a:fld>
            <a:endParaRPr lang="en-US"/>
          </a:p>
        </p:txBody>
      </p:sp>
    </p:spTree>
    <p:extLst>
      <p:ext uri="{BB962C8B-B14F-4D97-AF65-F5344CB8AC3E}">
        <p14:creationId xmlns:p14="http://schemas.microsoft.com/office/powerpoint/2010/main" val="2746824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machine learning process often combines a series of transformers on raw data, transforming the dataset each step of the way until it is passed to the fit method of a final estimator.”</a:t>
            </a:r>
          </a:p>
          <a:p>
            <a:endParaRPr lang="en-GB" dirty="0"/>
          </a:p>
          <a:p>
            <a:r>
              <a:rPr lang="en-GB" dirty="0"/>
              <a:t>Excerpt From: Benjamin Bengfort, Rebecca </a:t>
            </a:r>
            <a:r>
              <a:rPr lang="en-GB" dirty="0" err="1"/>
              <a:t>Bilbro</a:t>
            </a:r>
            <a:r>
              <a:rPr lang="en-GB" dirty="0"/>
              <a:t>, Tony Ojeda. “Applied Text Analysis with Python.” Apple Books. </a:t>
            </a:r>
          </a:p>
        </p:txBody>
      </p:sp>
      <p:sp>
        <p:nvSpPr>
          <p:cNvPr id="4" name="Slide Number Placeholder 3"/>
          <p:cNvSpPr>
            <a:spLocks noGrp="1"/>
          </p:cNvSpPr>
          <p:nvPr>
            <p:ph type="sldNum" sz="quarter" idx="5"/>
          </p:nvPr>
        </p:nvSpPr>
        <p:spPr/>
        <p:txBody>
          <a:bodyPr/>
          <a:lstStyle/>
          <a:p>
            <a:fld id="{77DC6A52-AEF2-D04F-A68E-D0267F57AAF8}" type="slidenum">
              <a:rPr lang="en-US" smtClean="0"/>
              <a:t>11</a:t>
            </a:fld>
            <a:endParaRPr lang="en-US"/>
          </a:p>
        </p:txBody>
      </p:sp>
    </p:spTree>
    <p:extLst>
      <p:ext uri="{BB962C8B-B14F-4D97-AF65-F5344CB8AC3E}">
        <p14:creationId xmlns:p14="http://schemas.microsoft.com/office/powerpoint/2010/main" val="3067858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0016-3B59-B644-B1FB-2577E525A3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5FF7A0-1DE9-9644-8A01-6A8BF15A9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32D1A1-6978-4342-B4B7-5FB33C4576FD}"/>
              </a:ext>
            </a:extLst>
          </p:cNvPr>
          <p:cNvSpPr>
            <a:spLocks noGrp="1"/>
          </p:cNvSpPr>
          <p:nvPr>
            <p:ph type="dt" sz="half" idx="10"/>
          </p:nvPr>
        </p:nvSpPr>
        <p:spPr/>
        <p:txBody>
          <a:bodyPr/>
          <a:lstStyle/>
          <a:p>
            <a:fld id="{AE2D71BB-C2FA-0E40-99CD-077AFA98A91A}" type="datetime1">
              <a:rPr lang="en-US" smtClean="0"/>
              <a:t>2/10/24</a:t>
            </a:fld>
            <a:endParaRPr lang="en-US"/>
          </a:p>
        </p:txBody>
      </p:sp>
      <p:sp>
        <p:nvSpPr>
          <p:cNvPr id="5" name="Footer Placeholder 4">
            <a:extLst>
              <a:ext uri="{FF2B5EF4-FFF2-40B4-BE49-F238E27FC236}">
                <a16:creationId xmlns:a16="http://schemas.microsoft.com/office/drawing/2014/main" id="{D6CFDE3C-D579-0544-A0F0-CFFA8BDC0848}"/>
              </a:ext>
            </a:extLst>
          </p:cNvPr>
          <p:cNvSpPr>
            <a:spLocks noGrp="1"/>
          </p:cNvSpPr>
          <p:nvPr>
            <p:ph type="ftr" sz="quarter" idx="11"/>
          </p:nvPr>
        </p:nvSpPr>
        <p:spPr/>
        <p:txBody>
          <a:bodyPr/>
          <a:lstStyle/>
          <a:p>
            <a:r>
              <a:rPr lang="en-CA"/>
              <a:t>F21 AA Applied Text Analytics</a:t>
            </a:r>
            <a:endParaRPr lang="en-US"/>
          </a:p>
        </p:txBody>
      </p:sp>
      <p:sp>
        <p:nvSpPr>
          <p:cNvPr id="6" name="Slide Number Placeholder 5">
            <a:extLst>
              <a:ext uri="{FF2B5EF4-FFF2-40B4-BE49-F238E27FC236}">
                <a16:creationId xmlns:a16="http://schemas.microsoft.com/office/drawing/2014/main" id="{271CBBE9-1FDC-2B4C-B941-B8259DD1D6ED}"/>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2701049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8A1A-93F9-A84F-A03F-A6A76C3E0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BE298F-F7F2-CF46-81DD-95FC2B5740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9F697-66CB-794E-86C2-06F37A01EA5C}"/>
              </a:ext>
            </a:extLst>
          </p:cNvPr>
          <p:cNvSpPr>
            <a:spLocks noGrp="1"/>
          </p:cNvSpPr>
          <p:nvPr>
            <p:ph type="dt" sz="half" idx="10"/>
          </p:nvPr>
        </p:nvSpPr>
        <p:spPr/>
        <p:txBody>
          <a:bodyPr/>
          <a:lstStyle/>
          <a:p>
            <a:fld id="{1F4CC089-F078-2546-85F6-EF93C13B44AD}" type="datetime1">
              <a:rPr lang="en-US" smtClean="0"/>
              <a:t>2/10/24</a:t>
            </a:fld>
            <a:endParaRPr lang="en-US"/>
          </a:p>
        </p:txBody>
      </p:sp>
      <p:sp>
        <p:nvSpPr>
          <p:cNvPr id="5" name="Footer Placeholder 4">
            <a:extLst>
              <a:ext uri="{FF2B5EF4-FFF2-40B4-BE49-F238E27FC236}">
                <a16:creationId xmlns:a16="http://schemas.microsoft.com/office/drawing/2014/main" id="{CC03355E-4C11-1B4E-ACCC-FF66181656C1}"/>
              </a:ext>
            </a:extLst>
          </p:cNvPr>
          <p:cNvSpPr>
            <a:spLocks noGrp="1"/>
          </p:cNvSpPr>
          <p:nvPr>
            <p:ph type="ftr" sz="quarter" idx="11"/>
          </p:nvPr>
        </p:nvSpPr>
        <p:spPr/>
        <p:txBody>
          <a:bodyPr/>
          <a:lstStyle/>
          <a:p>
            <a:r>
              <a:rPr lang="en-CA"/>
              <a:t>F21 AA Applied Text Analytics</a:t>
            </a:r>
            <a:endParaRPr lang="en-US"/>
          </a:p>
        </p:txBody>
      </p:sp>
      <p:sp>
        <p:nvSpPr>
          <p:cNvPr id="6" name="Slide Number Placeholder 5">
            <a:extLst>
              <a:ext uri="{FF2B5EF4-FFF2-40B4-BE49-F238E27FC236}">
                <a16:creationId xmlns:a16="http://schemas.microsoft.com/office/drawing/2014/main" id="{F862A1F9-A104-2940-8C55-3039CC212279}"/>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28266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70E8FE-E988-D741-934D-D288FD719B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DF4E1-305A-9F45-A13C-F142188680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CF021-BA39-0342-87E9-F40EA0EA66FF}"/>
              </a:ext>
            </a:extLst>
          </p:cNvPr>
          <p:cNvSpPr>
            <a:spLocks noGrp="1"/>
          </p:cNvSpPr>
          <p:nvPr>
            <p:ph type="dt" sz="half" idx="10"/>
          </p:nvPr>
        </p:nvSpPr>
        <p:spPr/>
        <p:txBody>
          <a:bodyPr/>
          <a:lstStyle/>
          <a:p>
            <a:fld id="{095EAFC7-BCDA-4F4A-909B-890423D68627}" type="datetime1">
              <a:rPr lang="en-US" smtClean="0"/>
              <a:t>2/10/24</a:t>
            </a:fld>
            <a:endParaRPr lang="en-US"/>
          </a:p>
        </p:txBody>
      </p:sp>
      <p:sp>
        <p:nvSpPr>
          <p:cNvPr id="5" name="Footer Placeholder 4">
            <a:extLst>
              <a:ext uri="{FF2B5EF4-FFF2-40B4-BE49-F238E27FC236}">
                <a16:creationId xmlns:a16="http://schemas.microsoft.com/office/drawing/2014/main" id="{C69C9AC4-AD04-244F-82CB-FAAD93243768}"/>
              </a:ext>
            </a:extLst>
          </p:cNvPr>
          <p:cNvSpPr>
            <a:spLocks noGrp="1"/>
          </p:cNvSpPr>
          <p:nvPr>
            <p:ph type="ftr" sz="quarter" idx="11"/>
          </p:nvPr>
        </p:nvSpPr>
        <p:spPr/>
        <p:txBody>
          <a:bodyPr/>
          <a:lstStyle/>
          <a:p>
            <a:r>
              <a:rPr lang="en-CA"/>
              <a:t>F21 AA Applied Text Analytics</a:t>
            </a:r>
            <a:endParaRPr lang="en-US"/>
          </a:p>
        </p:txBody>
      </p:sp>
      <p:sp>
        <p:nvSpPr>
          <p:cNvPr id="6" name="Slide Number Placeholder 5">
            <a:extLst>
              <a:ext uri="{FF2B5EF4-FFF2-40B4-BE49-F238E27FC236}">
                <a16:creationId xmlns:a16="http://schemas.microsoft.com/office/drawing/2014/main" id="{C3DEA3E4-D053-9F4E-A357-BAFC03AD7D34}"/>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427086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3DE1-354C-954E-828A-F13C2390C4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F64082-1237-8D49-9A1C-5D6820BC65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BED0-93B3-C94D-BC63-3E35FC214A9F}"/>
              </a:ext>
            </a:extLst>
          </p:cNvPr>
          <p:cNvSpPr>
            <a:spLocks noGrp="1"/>
          </p:cNvSpPr>
          <p:nvPr>
            <p:ph type="dt" sz="half" idx="10"/>
          </p:nvPr>
        </p:nvSpPr>
        <p:spPr/>
        <p:txBody>
          <a:bodyPr/>
          <a:lstStyle/>
          <a:p>
            <a:fld id="{ACCDF086-65C2-A24E-AFA2-D279C4F9AEF2}" type="datetime1">
              <a:rPr lang="en-US" smtClean="0"/>
              <a:t>2/10/24</a:t>
            </a:fld>
            <a:endParaRPr lang="en-US"/>
          </a:p>
        </p:txBody>
      </p:sp>
      <p:sp>
        <p:nvSpPr>
          <p:cNvPr id="5" name="Footer Placeholder 4">
            <a:extLst>
              <a:ext uri="{FF2B5EF4-FFF2-40B4-BE49-F238E27FC236}">
                <a16:creationId xmlns:a16="http://schemas.microsoft.com/office/drawing/2014/main" id="{13A88200-6ED5-3A4D-99E9-77A0AB961155}"/>
              </a:ext>
            </a:extLst>
          </p:cNvPr>
          <p:cNvSpPr>
            <a:spLocks noGrp="1"/>
          </p:cNvSpPr>
          <p:nvPr>
            <p:ph type="ftr" sz="quarter" idx="11"/>
          </p:nvPr>
        </p:nvSpPr>
        <p:spPr/>
        <p:txBody>
          <a:bodyPr/>
          <a:lstStyle/>
          <a:p>
            <a:r>
              <a:rPr lang="en-CA"/>
              <a:t>F21 AA Applied Text Analytics</a:t>
            </a:r>
            <a:endParaRPr lang="en-US"/>
          </a:p>
        </p:txBody>
      </p:sp>
      <p:sp>
        <p:nvSpPr>
          <p:cNvPr id="6" name="Slide Number Placeholder 5">
            <a:extLst>
              <a:ext uri="{FF2B5EF4-FFF2-40B4-BE49-F238E27FC236}">
                <a16:creationId xmlns:a16="http://schemas.microsoft.com/office/drawing/2014/main" id="{E3FC2030-35CB-4149-AB16-0FA30B294372}"/>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521358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7BF-78FA-F843-BB58-BC89358C85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C4257A-7C16-784B-9152-BE3AF7BBD9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A8F96E8-DFB9-2444-A1DA-087CB892D7B6}"/>
              </a:ext>
            </a:extLst>
          </p:cNvPr>
          <p:cNvSpPr>
            <a:spLocks noGrp="1"/>
          </p:cNvSpPr>
          <p:nvPr>
            <p:ph type="dt" sz="half" idx="10"/>
          </p:nvPr>
        </p:nvSpPr>
        <p:spPr/>
        <p:txBody>
          <a:bodyPr/>
          <a:lstStyle/>
          <a:p>
            <a:fld id="{1E202D2C-CDE6-E346-BBC1-33A2820BCC7F}" type="datetime1">
              <a:rPr lang="en-US" smtClean="0"/>
              <a:t>2/10/24</a:t>
            </a:fld>
            <a:endParaRPr lang="en-US"/>
          </a:p>
        </p:txBody>
      </p:sp>
      <p:sp>
        <p:nvSpPr>
          <p:cNvPr id="5" name="Footer Placeholder 4">
            <a:extLst>
              <a:ext uri="{FF2B5EF4-FFF2-40B4-BE49-F238E27FC236}">
                <a16:creationId xmlns:a16="http://schemas.microsoft.com/office/drawing/2014/main" id="{F586E6A6-D1B8-B049-8B9E-012261BE5196}"/>
              </a:ext>
            </a:extLst>
          </p:cNvPr>
          <p:cNvSpPr>
            <a:spLocks noGrp="1"/>
          </p:cNvSpPr>
          <p:nvPr>
            <p:ph type="ftr" sz="quarter" idx="11"/>
          </p:nvPr>
        </p:nvSpPr>
        <p:spPr/>
        <p:txBody>
          <a:bodyPr/>
          <a:lstStyle/>
          <a:p>
            <a:r>
              <a:rPr lang="en-CA"/>
              <a:t>F21 AA Applied Text Analytics</a:t>
            </a:r>
            <a:endParaRPr lang="en-US"/>
          </a:p>
        </p:txBody>
      </p:sp>
      <p:sp>
        <p:nvSpPr>
          <p:cNvPr id="6" name="Slide Number Placeholder 5">
            <a:extLst>
              <a:ext uri="{FF2B5EF4-FFF2-40B4-BE49-F238E27FC236}">
                <a16:creationId xmlns:a16="http://schemas.microsoft.com/office/drawing/2014/main" id="{90E75CC4-021D-6B41-A6C5-9A9C39B1DE75}"/>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287079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36A4-6097-5E4A-AAF0-8F5254764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9681FA-2EB1-F341-B8FE-118EA7071D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F5ED32-620E-3A4A-8061-3376DD323D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3954D8-7297-8644-B9D7-B79812F617DB}"/>
              </a:ext>
            </a:extLst>
          </p:cNvPr>
          <p:cNvSpPr>
            <a:spLocks noGrp="1"/>
          </p:cNvSpPr>
          <p:nvPr>
            <p:ph type="dt" sz="half" idx="10"/>
          </p:nvPr>
        </p:nvSpPr>
        <p:spPr/>
        <p:txBody>
          <a:bodyPr/>
          <a:lstStyle/>
          <a:p>
            <a:fld id="{61291DB5-87EF-7846-A32F-80F253EE037A}" type="datetime1">
              <a:rPr lang="en-US" smtClean="0"/>
              <a:t>2/10/24</a:t>
            </a:fld>
            <a:endParaRPr lang="en-US"/>
          </a:p>
        </p:txBody>
      </p:sp>
      <p:sp>
        <p:nvSpPr>
          <p:cNvPr id="6" name="Footer Placeholder 5">
            <a:extLst>
              <a:ext uri="{FF2B5EF4-FFF2-40B4-BE49-F238E27FC236}">
                <a16:creationId xmlns:a16="http://schemas.microsoft.com/office/drawing/2014/main" id="{50E0FB3C-10E8-0140-B1D5-0D15D064ACAC}"/>
              </a:ext>
            </a:extLst>
          </p:cNvPr>
          <p:cNvSpPr>
            <a:spLocks noGrp="1"/>
          </p:cNvSpPr>
          <p:nvPr>
            <p:ph type="ftr" sz="quarter" idx="11"/>
          </p:nvPr>
        </p:nvSpPr>
        <p:spPr/>
        <p:txBody>
          <a:bodyPr/>
          <a:lstStyle/>
          <a:p>
            <a:r>
              <a:rPr lang="en-CA"/>
              <a:t>F21 AA Applied Text Analytics</a:t>
            </a:r>
            <a:endParaRPr lang="en-US"/>
          </a:p>
        </p:txBody>
      </p:sp>
      <p:sp>
        <p:nvSpPr>
          <p:cNvPr id="7" name="Slide Number Placeholder 6">
            <a:extLst>
              <a:ext uri="{FF2B5EF4-FFF2-40B4-BE49-F238E27FC236}">
                <a16:creationId xmlns:a16="http://schemas.microsoft.com/office/drawing/2014/main" id="{94719554-DD96-AD40-9CB8-76E22426500B}"/>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92840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4C9B-195C-FD49-9D74-6BAF5D060D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E0A80D-1F8C-4242-8D4E-36E0FB6693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D8DC7A-99C8-8F47-BC10-AE26A21266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3A8BD4-4B66-584C-84E9-B7B446EB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B82254-F86D-1F4F-B00B-F682FA8D24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936CE1-ECF4-6747-AE34-E8B0795CFA04}"/>
              </a:ext>
            </a:extLst>
          </p:cNvPr>
          <p:cNvSpPr>
            <a:spLocks noGrp="1"/>
          </p:cNvSpPr>
          <p:nvPr>
            <p:ph type="dt" sz="half" idx="10"/>
          </p:nvPr>
        </p:nvSpPr>
        <p:spPr/>
        <p:txBody>
          <a:bodyPr/>
          <a:lstStyle/>
          <a:p>
            <a:fld id="{1DBD23C4-8D73-3D40-B08C-0E668E4D8622}" type="datetime1">
              <a:rPr lang="en-US" smtClean="0"/>
              <a:t>2/10/24</a:t>
            </a:fld>
            <a:endParaRPr lang="en-US"/>
          </a:p>
        </p:txBody>
      </p:sp>
      <p:sp>
        <p:nvSpPr>
          <p:cNvPr id="8" name="Footer Placeholder 7">
            <a:extLst>
              <a:ext uri="{FF2B5EF4-FFF2-40B4-BE49-F238E27FC236}">
                <a16:creationId xmlns:a16="http://schemas.microsoft.com/office/drawing/2014/main" id="{DC358AB9-632B-4B4C-A575-335694406661}"/>
              </a:ext>
            </a:extLst>
          </p:cNvPr>
          <p:cNvSpPr>
            <a:spLocks noGrp="1"/>
          </p:cNvSpPr>
          <p:nvPr>
            <p:ph type="ftr" sz="quarter" idx="11"/>
          </p:nvPr>
        </p:nvSpPr>
        <p:spPr/>
        <p:txBody>
          <a:bodyPr/>
          <a:lstStyle/>
          <a:p>
            <a:r>
              <a:rPr lang="en-CA"/>
              <a:t>F21 AA Applied Text Analytics</a:t>
            </a:r>
            <a:endParaRPr lang="en-US"/>
          </a:p>
        </p:txBody>
      </p:sp>
      <p:sp>
        <p:nvSpPr>
          <p:cNvPr id="9" name="Slide Number Placeholder 8">
            <a:extLst>
              <a:ext uri="{FF2B5EF4-FFF2-40B4-BE49-F238E27FC236}">
                <a16:creationId xmlns:a16="http://schemas.microsoft.com/office/drawing/2014/main" id="{D2830814-2028-604D-88AA-0C16D2ED5551}"/>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81634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7B845-8C00-6944-B897-E71856E9FC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31CD7F-3E73-C04C-9F72-19FD7E000E8B}"/>
              </a:ext>
            </a:extLst>
          </p:cNvPr>
          <p:cNvSpPr>
            <a:spLocks noGrp="1"/>
          </p:cNvSpPr>
          <p:nvPr>
            <p:ph type="dt" sz="half" idx="10"/>
          </p:nvPr>
        </p:nvSpPr>
        <p:spPr/>
        <p:txBody>
          <a:bodyPr/>
          <a:lstStyle/>
          <a:p>
            <a:fld id="{AFAE802D-3F96-AA4D-BD3C-B3A65A91FA0F}" type="datetime1">
              <a:rPr lang="en-US" smtClean="0"/>
              <a:t>2/10/24</a:t>
            </a:fld>
            <a:endParaRPr lang="en-US"/>
          </a:p>
        </p:txBody>
      </p:sp>
      <p:sp>
        <p:nvSpPr>
          <p:cNvPr id="4" name="Footer Placeholder 3">
            <a:extLst>
              <a:ext uri="{FF2B5EF4-FFF2-40B4-BE49-F238E27FC236}">
                <a16:creationId xmlns:a16="http://schemas.microsoft.com/office/drawing/2014/main" id="{E977303B-B5C8-1343-A0D4-62D4409688BD}"/>
              </a:ext>
            </a:extLst>
          </p:cNvPr>
          <p:cNvSpPr>
            <a:spLocks noGrp="1"/>
          </p:cNvSpPr>
          <p:nvPr>
            <p:ph type="ftr" sz="quarter" idx="11"/>
          </p:nvPr>
        </p:nvSpPr>
        <p:spPr/>
        <p:txBody>
          <a:bodyPr/>
          <a:lstStyle/>
          <a:p>
            <a:r>
              <a:rPr lang="en-CA"/>
              <a:t>F21 AA Applied Text Analytics</a:t>
            </a:r>
            <a:endParaRPr lang="en-US"/>
          </a:p>
        </p:txBody>
      </p:sp>
      <p:sp>
        <p:nvSpPr>
          <p:cNvPr id="5" name="Slide Number Placeholder 4">
            <a:extLst>
              <a:ext uri="{FF2B5EF4-FFF2-40B4-BE49-F238E27FC236}">
                <a16:creationId xmlns:a16="http://schemas.microsoft.com/office/drawing/2014/main" id="{733F8DE6-4BF5-8944-A3BA-F32211F47635}"/>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4176537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2D1B33-16FE-BD43-B64C-5074D86D0DE7}"/>
              </a:ext>
            </a:extLst>
          </p:cNvPr>
          <p:cNvSpPr>
            <a:spLocks noGrp="1"/>
          </p:cNvSpPr>
          <p:nvPr>
            <p:ph type="dt" sz="half" idx="10"/>
          </p:nvPr>
        </p:nvSpPr>
        <p:spPr/>
        <p:txBody>
          <a:bodyPr/>
          <a:lstStyle/>
          <a:p>
            <a:fld id="{7F3685A2-418E-A444-9672-32D24164A2C0}" type="datetime1">
              <a:rPr lang="en-US" smtClean="0"/>
              <a:t>2/10/24</a:t>
            </a:fld>
            <a:endParaRPr lang="en-US"/>
          </a:p>
        </p:txBody>
      </p:sp>
      <p:sp>
        <p:nvSpPr>
          <p:cNvPr id="3" name="Footer Placeholder 2">
            <a:extLst>
              <a:ext uri="{FF2B5EF4-FFF2-40B4-BE49-F238E27FC236}">
                <a16:creationId xmlns:a16="http://schemas.microsoft.com/office/drawing/2014/main" id="{3DDD90D9-AC36-C441-890C-89A8467227D1}"/>
              </a:ext>
            </a:extLst>
          </p:cNvPr>
          <p:cNvSpPr>
            <a:spLocks noGrp="1"/>
          </p:cNvSpPr>
          <p:nvPr>
            <p:ph type="ftr" sz="quarter" idx="11"/>
          </p:nvPr>
        </p:nvSpPr>
        <p:spPr/>
        <p:txBody>
          <a:bodyPr/>
          <a:lstStyle/>
          <a:p>
            <a:r>
              <a:rPr lang="en-CA"/>
              <a:t>F21 AA Applied Text Analytics</a:t>
            </a:r>
            <a:endParaRPr lang="en-US"/>
          </a:p>
        </p:txBody>
      </p:sp>
      <p:sp>
        <p:nvSpPr>
          <p:cNvPr id="4" name="Slide Number Placeholder 3">
            <a:extLst>
              <a:ext uri="{FF2B5EF4-FFF2-40B4-BE49-F238E27FC236}">
                <a16:creationId xmlns:a16="http://schemas.microsoft.com/office/drawing/2014/main" id="{22168C49-70E9-0140-8FEA-FECBB01B8C34}"/>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3861554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6731-B27D-0747-88EF-F1E981F62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70DDCB-7194-9348-A816-9A74E68721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6C96E8-77B9-DC4A-971F-2B2FBAC74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A0D8FF-4222-5746-B240-A3A57B7175DF}"/>
              </a:ext>
            </a:extLst>
          </p:cNvPr>
          <p:cNvSpPr>
            <a:spLocks noGrp="1"/>
          </p:cNvSpPr>
          <p:nvPr>
            <p:ph type="dt" sz="half" idx="10"/>
          </p:nvPr>
        </p:nvSpPr>
        <p:spPr/>
        <p:txBody>
          <a:bodyPr/>
          <a:lstStyle/>
          <a:p>
            <a:fld id="{194DC2DC-3641-1048-8970-150F78B0F8E5}" type="datetime1">
              <a:rPr lang="en-US" smtClean="0"/>
              <a:t>2/10/24</a:t>
            </a:fld>
            <a:endParaRPr lang="en-US"/>
          </a:p>
        </p:txBody>
      </p:sp>
      <p:sp>
        <p:nvSpPr>
          <p:cNvPr id="6" name="Footer Placeholder 5">
            <a:extLst>
              <a:ext uri="{FF2B5EF4-FFF2-40B4-BE49-F238E27FC236}">
                <a16:creationId xmlns:a16="http://schemas.microsoft.com/office/drawing/2014/main" id="{41D2646A-72AB-924C-8928-03F872F89F1C}"/>
              </a:ext>
            </a:extLst>
          </p:cNvPr>
          <p:cNvSpPr>
            <a:spLocks noGrp="1"/>
          </p:cNvSpPr>
          <p:nvPr>
            <p:ph type="ftr" sz="quarter" idx="11"/>
          </p:nvPr>
        </p:nvSpPr>
        <p:spPr/>
        <p:txBody>
          <a:bodyPr/>
          <a:lstStyle/>
          <a:p>
            <a:r>
              <a:rPr lang="en-CA"/>
              <a:t>F21 AA Applied Text Analytics</a:t>
            </a:r>
            <a:endParaRPr lang="en-US"/>
          </a:p>
        </p:txBody>
      </p:sp>
      <p:sp>
        <p:nvSpPr>
          <p:cNvPr id="7" name="Slide Number Placeholder 6">
            <a:extLst>
              <a:ext uri="{FF2B5EF4-FFF2-40B4-BE49-F238E27FC236}">
                <a16:creationId xmlns:a16="http://schemas.microsoft.com/office/drawing/2014/main" id="{D32F6BC0-727D-A245-8237-2D6C2D443473}"/>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3056691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3BFC-63ED-E644-A3D8-F2ED3D1A19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2A7E7D-1DE7-DE49-97C9-80EC5488C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88FCEF-8D8E-F548-94F5-977B68EBC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21FAF6-D445-F54B-BE26-5434BA57D6E4}"/>
              </a:ext>
            </a:extLst>
          </p:cNvPr>
          <p:cNvSpPr>
            <a:spLocks noGrp="1"/>
          </p:cNvSpPr>
          <p:nvPr>
            <p:ph type="dt" sz="half" idx="10"/>
          </p:nvPr>
        </p:nvSpPr>
        <p:spPr/>
        <p:txBody>
          <a:bodyPr/>
          <a:lstStyle/>
          <a:p>
            <a:fld id="{3C3D1EF1-8168-2940-A170-942458D719D4}" type="datetime1">
              <a:rPr lang="en-US" smtClean="0"/>
              <a:t>2/10/24</a:t>
            </a:fld>
            <a:endParaRPr lang="en-US"/>
          </a:p>
        </p:txBody>
      </p:sp>
      <p:sp>
        <p:nvSpPr>
          <p:cNvPr id="6" name="Footer Placeholder 5">
            <a:extLst>
              <a:ext uri="{FF2B5EF4-FFF2-40B4-BE49-F238E27FC236}">
                <a16:creationId xmlns:a16="http://schemas.microsoft.com/office/drawing/2014/main" id="{595A817F-89D9-1D43-931A-241FFBB5FFF4}"/>
              </a:ext>
            </a:extLst>
          </p:cNvPr>
          <p:cNvSpPr>
            <a:spLocks noGrp="1"/>
          </p:cNvSpPr>
          <p:nvPr>
            <p:ph type="ftr" sz="quarter" idx="11"/>
          </p:nvPr>
        </p:nvSpPr>
        <p:spPr/>
        <p:txBody>
          <a:bodyPr/>
          <a:lstStyle/>
          <a:p>
            <a:r>
              <a:rPr lang="en-CA"/>
              <a:t>F21 AA Applied Text Analytics</a:t>
            </a:r>
            <a:endParaRPr lang="en-US"/>
          </a:p>
        </p:txBody>
      </p:sp>
      <p:sp>
        <p:nvSpPr>
          <p:cNvPr id="7" name="Slide Number Placeholder 6">
            <a:extLst>
              <a:ext uri="{FF2B5EF4-FFF2-40B4-BE49-F238E27FC236}">
                <a16:creationId xmlns:a16="http://schemas.microsoft.com/office/drawing/2014/main" id="{832A088A-38D3-9A47-96C1-D3B143FC599D}"/>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4050674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E8BE5-E8B7-194A-BEAF-A36E76955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C9F94-D0AB-A94A-B0D9-31828ACC95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5CAD7E-C368-BD46-9C1B-B9C6292C1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903B0-5576-1345-97D4-4A95A8E71481}" type="datetime1">
              <a:rPr lang="en-US" smtClean="0"/>
              <a:t>2/10/24</a:t>
            </a:fld>
            <a:endParaRPr lang="en-US"/>
          </a:p>
        </p:txBody>
      </p:sp>
      <p:sp>
        <p:nvSpPr>
          <p:cNvPr id="5" name="Footer Placeholder 4">
            <a:extLst>
              <a:ext uri="{FF2B5EF4-FFF2-40B4-BE49-F238E27FC236}">
                <a16:creationId xmlns:a16="http://schemas.microsoft.com/office/drawing/2014/main" id="{531732E2-7F05-314C-8D71-F96D5F67A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F21 AA Applied Text Analytics</a:t>
            </a:r>
            <a:endParaRPr lang="en-US"/>
          </a:p>
        </p:txBody>
      </p:sp>
      <p:sp>
        <p:nvSpPr>
          <p:cNvPr id="6" name="Slide Number Placeholder 5">
            <a:extLst>
              <a:ext uri="{FF2B5EF4-FFF2-40B4-BE49-F238E27FC236}">
                <a16:creationId xmlns:a16="http://schemas.microsoft.com/office/drawing/2014/main" id="{8070B89D-3F6E-B447-8D2E-927B8081A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C5306-BD03-444F-81BE-8A5A1865DBD2}" type="slidenum">
              <a:rPr lang="en-US" smtClean="0"/>
              <a:t>‹#›</a:t>
            </a:fld>
            <a:endParaRPr lang="en-US"/>
          </a:p>
        </p:txBody>
      </p:sp>
    </p:spTree>
    <p:extLst>
      <p:ext uri="{BB962C8B-B14F-4D97-AF65-F5344CB8AC3E}">
        <p14:creationId xmlns:p14="http://schemas.microsoft.com/office/powerpoint/2010/main" val="2707229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bookcentral.proquest.com/lib/hw/reader.action?docID=5425029&amp;ppg=95"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scikit-learn.org/stable/user_guide.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8434" y="2280138"/>
            <a:ext cx="9144000" cy="3212124"/>
          </a:xfrm>
        </p:spPr>
        <p:txBody>
          <a:bodyPr>
            <a:normAutofit fontScale="90000"/>
          </a:bodyPr>
          <a:lstStyle/>
          <a:p>
            <a:r>
              <a:rPr lang="en-GB" dirty="0">
                <a:solidFill>
                  <a:schemeClr val="accent2">
                    <a:lumMod val="75000"/>
                  </a:schemeClr>
                </a:solidFill>
                <a:effectLst>
                  <a:outerShdw blurRad="38100" dist="38100" dir="2700000" algn="tl">
                    <a:srgbClr val="000000">
                      <a:alpha val="43137"/>
                    </a:srgbClr>
                  </a:outerShdw>
                </a:effectLst>
              </a:rPr>
              <a:t>Applied Text Analytics</a:t>
            </a:r>
            <a:br>
              <a:rPr lang="en-GB" dirty="0">
                <a:solidFill>
                  <a:schemeClr val="accent2">
                    <a:lumMod val="75000"/>
                  </a:schemeClr>
                </a:solidFill>
                <a:effectLst>
                  <a:outerShdw blurRad="38100" dist="38100" dir="2700000" algn="tl">
                    <a:srgbClr val="000000">
                      <a:alpha val="43137"/>
                    </a:srgbClr>
                  </a:outerShdw>
                </a:effectLst>
              </a:rPr>
            </a:br>
            <a:r>
              <a:rPr lang="en-GB" dirty="0">
                <a:solidFill>
                  <a:schemeClr val="accent2">
                    <a:lumMod val="75000"/>
                  </a:schemeClr>
                </a:solidFill>
                <a:effectLst>
                  <a:outerShdw blurRad="38100" dist="38100" dir="2700000" algn="tl">
                    <a:srgbClr val="000000">
                      <a:alpha val="43137"/>
                    </a:srgbClr>
                  </a:outerShdw>
                </a:effectLst>
              </a:rPr>
              <a:t>( F21AA )</a:t>
            </a:r>
            <a:br>
              <a:rPr lang="en-GB" dirty="0"/>
            </a:br>
            <a:br>
              <a:rPr lang="en-GB" dirty="0"/>
            </a:br>
            <a:br>
              <a:rPr lang="en-GB" dirty="0"/>
            </a:br>
            <a:r>
              <a:rPr lang="en-GB" sz="2700" i="1" dirty="0">
                <a:latin typeface="Bookshelf Symbol 4"/>
              </a:rPr>
              <a:t>Heriot Watt University , Dubai Campus</a:t>
            </a:r>
            <a:br>
              <a:rPr lang="en-GB" sz="2700" i="1" dirty="0">
                <a:latin typeface="Bookshelf Symbol 4"/>
              </a:rPr>
            </a:br>
            <a:r>
              <a:rPr lang="en-GB" sz="2700" i="1" dirty="0">
                <a:latin typeface="Bookshelf Symbol 4"/>
              </a:rPr>
              <a:t> </a:t>
            </a:r>
            <a:br>
              <a:rPr lang="en-GB" sz="2800" i="1" dirty="0">
                <a:latin typeface="Bookshelf Symbol 4"/>
              </a:rPr>
            </a:br>
            <a:br>
              <a:rPr lang="en-GB" sz="2200" i="1" dirty="0">
                <a:solidFill>
                  <a:schemeClr val="accent1">
                    <a:lumMod val="60000"/>
                    <a:lumOff val="40000"/>
                  </a:schemeClr>
                </a:solidFill>
                <a:latin typeface="Bookshelf Symbol 4"/>
              </a:rPr>
            </a:br>
            <a:br>
              <a:rPr lang="en-GB" sz="2400" dirty="0"/>
            </a:br>
            <a:endParaRPr lang="en-GB" sz="2200" i="1" dirty="0">
              <a:solidFill>
                <a:schemeClr val="accent1">
                  <a:lumMod val="60000"/>
                  <a:lumOff val="40000"/>
                </a:schemeClr>
              </a:solidFill>
              <a:latin typeface="Bookshelf Symbol 4"/>
            </a:endParaRPr>
          </a:p>
        </p:txBody>
      </p:sp>
      <p:pic>
        <p:nvPicPr>
          <p:cNvPr id="4" name="Graphic 3">
            <a:extLst>
              <a:ext uri="{FF2B5EF4-FFF2-40B4-BE49-F238E27FC236}">
                <a16:creationId xmlns:a16="http://schemas.microsoft.com/office/drawing/2014/main" id="{7371D0E1-9137-3B4F-8D88-3AE551A0DF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015" y="204299"/>
            <a:ext cx="2170235" cy="1460500"/>
          </a:xfrm>
          <a:prstGeom prst="rect">
            <a:avLst/>
          </a:prstGeom>
        </p:spPr>
      </p:pic>
      <p:sp>
        <p:nvSpPr>
          <p:cNvPr id="5" name="Subtitle 2">
            <a:extLst>
              <a:ext uri="{FF2B5EF4-FFF2-40B4-BE49-F238E27FC236}">
                <a16:creationId xmlns:a16="http://schemas.microsoft.com/office/drawing/2014/main" id="{54E4B522-E911-D44B-8D7C-90A6864C8D75}"/>
              </a:ext>
            </a:extLst>
          </p:cNvPr>
          <p:cNvSpPr txBox="1">
            <a:spLocks/>
          </p:cNvSpPr>
          <p:nvPr/>
        </p:nvSpPr>
        <p:spPr>
          <a:xfrm>
            <a:off x="3397560" y="5035062"/>
            <a:ext cx="6400800" cy="990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a:p>
            <a:r>
              <a:rPr lang="en-GB" dirty="0" err="1">
                <a:solidFill>
                  <a:schemeClr val="accent1">
                    <a:lumMod val="75000"/>
                  </a:schemeClr>
                </a:solidFill>
              </a:rPr>
              <a:t>Dr.</a:t>
            </a:r>
            <a:r>
              <a:rPr lang="en-GB" dirty="0">
                <a:solidFill>
                  <a:schemeClr val="accent1">
                    <a:lumMod val="75000"/>
                  </a:schemeClr>
                </a:solidFill>
              </a:rPr>
              <a:t> Neamat El </a:t>
            </a:r>
            <a:r>
              <a:rPr lang="en-GB" dirty="0" err="1">
                <a:solidFill>
                  <a:schemeClr val="accent1">
                    <a:lumMod val="75000"/>
                  </a:schemeClr>
                </a:solidFill>
              </a:rPr>
              <a:t>Gayar</a:t>
            </a:r>
            <a:endParaRPr lang="en-GB" dirty="0">
              <a:solidFill>
                <a:schemeClr val="accent1">
                  <a:lumMod val="75000"/>
                </a:schemeClr>
              </a:solidFill>
            </a:endParaRPr>
          </a:p>
        </p:txBody>
      </p:sp>
    </p:spTree>
    <p:extLst>
      <p:ext uri="{BB962C8B-B14F-4D97-AF65-F5344CB8AC3E}">
        <p14:creationId xmlns:p14="http://schemas.microsoft.com/office/powerpoint/2010/main" val="371983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7BC11C-8A01-714B-B50E-78B5856DFDCF}"/>
              </a:ext>
            </a:extLst>
          </p:cNvPr>
          <p:cNvSpPr>
            <a:spLocks noGrp="1"/>
          </p:cNvSpPr>
          <p:nvPr>
            <p:ph type="title"/>
          </p:nvPr>
        </p:nvSpPr>
        <p:spPr/>
        <p:txBody>
          <a:bodyPr/>
          <a:lstStyle/>
          <a:p>
            <a:r>
              <a:rPr lang="en-GB" dirty="0" err="1">
                <a:solidFill>
                  <a:schemeClr val="accent2">
                    <a:lumMod val="75000"/>
                  </a:schemeClr>
                </a:solidFill>
                <a:effectLst>
                  <a:outerShdw blurRad="38100" dist="38100" dir="2700000" algn="tl">
                    <a:srgbClr val="000000">
                      <a:alpha val="43137"/>
                    </a:srgbClr>
                  </a:outerShdw>
                </a:effectLst>
              </a:rPr>
              <a:t>Scikit</a:t>
            </a:r>
            <a:r>
              <a:rPr lang="en-GB" dirty="0">
                <a:solidFill>
                  <a:schemeClr val="accent2">
                    <a:lumMod val="75000"/>
                  </a:schemeClr>
                </a:solidFill>
                <a:effectLst>
                  <a:outerShdw blurRad="38100" dist="38100" dir="2700000" algn="tl">
                    <a:srgbClr val="000000">
                      <a:alpha val="43137"/>
                    </a:srgbClr>
                  </a:outerShdw>
                </a:effectLst>
              </a:rPr>
              <a:t>-learn vs. other NLP libraries</a:t>
            </a:r>
          </a:p>
        </p:txBody>
      </p:sp>
      <p:sp>
        <p:nvSpPr>
          <p:cNvPr id="7" name="Content Placeholder 6">
            <a:extLst>
              <a:ext uri="{FF2B5EF4-FFF2-40B4-BE49-F238E27FC236}">
                <a16:creationId xmlns:a16="http://schemas.microsoft.com/office/drawing/2014/main" id="{BD93DD85-D0F4-9F4C-AE6D-DC16FF9FA146}"/>
              </a:ext>
            </a:extLst>
          </p:cNvPr>
          <p:cNvSpPr>
            <a:spLocks noGrp="1"/>
          </p:cNvSpPr>
          <p:nvPr>
            <p:ph idx="1"/>
          </p:nvPr>
        </p:nvSpPr>
        <p:spPr/>
        <p:txBody>
          <a:bodyPr>
            <a:normAutofit lnSpcReduction="10000"/>
          </a:bodyPr>
          <a:lstStyle/>
          <a:p>
            <a:r>
              <a:rPr lang="en-GB" dirty="0"/>
              <a:t> The scope and comprehensiveness of </a:t>
            </a:r>
            <a:r>
              <a:rPr lang="en-GB" dirty="0" err="1"/>
              <a:t>Scikit</a:t>
            </a:r>
            <a:r>
              <a:rPr lang="en-GB" dirty="0"/>
              <a:t>-Learn models and methodologies for machine learning make it an essential part of the </a:t>
            </a:r>
            <a:r>
              <a:rPr lang="en-GB" dirty="0" err="1"/>
              <a:t>modeling</a:t>
            </a:r>
            <a:r>
              <a:rPr lang="en-GB" dirty="0"/>
              <a:t> workflow. </a:t>
            </a:r>
          </a:p>
          <a:p>
            <a:r>
              <a:rPr lang="en-GB" dirty="0"/>
              <a:t>Although both NLTK, </a:t>
            </a:r>
            <a:r>
              <a:rPr lang="en-GB" dirty="0" err="1"/>
              <a:t>Gensim</a:t>
            </a:r>
            <a:r>
              <a:rPr lang="en-GB" dirty="0"/>
              <a:t>, and even newer text analytics libraries like </a:t>
            </a:r>
            <a:r>
              <a:rPr lang="en-GB" dirty="0" err="1"/>
              <a:t>SpaCy</a:t>
            </a:r>
            <a:r>
              <a:rPr lang="en-GB" dirty="0"/>
              <a:t> have their own internal APIs and learning mechanisms </a:t>
            </a:r>
          </a:p>
          <a:p>
            <a:r>
              <a:rPr lang="en-GB" dirty="0"/>
              <a:t>Possible to use the API to create our own Transformer and Estimator objects that implement methods from NLTK and </a:t>
            </a:r>
            <a:r>
              <a:rPr lang="en-GB" dirty="0" err="1"/>
              <a:t>Gensim</a:t>
            </a:r>
            <a:r>
              <a:rPr lang="en-GB" dirty="0"/>
              <a:t>. </a:t>
            </a:r>
          </a:p>
          <a:p>
            <a:r>
              <a:rPr lang="en-GB" dirty="0"/>
              <a:t>For example, we can create topic </a:t>
            </a:r>
            <a:r>
              <a:rPr lang="en-GB" dirty="0" err="1"/>
              <a:t>modeling</a:t>
            </a:r>
            <a:r>
              <a:rPr lang="en-GB" dirty="0"/>
              <a:t> estimators that wrap </a:t>
            </a:r>
            <a:r>
              <a:rPr lang="en-GB" dirty="0" err="1"/>
              <a:t>Gensim’s</a:t>
            </a:r>
            <a:r>
              <a:rPr lang="en-GB" dirty="0"/>
              <a:t> LDA and LSA models (which are not currently included in </a:t>
            </a:r>
            <a:r>
              <a:rPr lang="en-GB" dirty="0" err="1"/>
              <a:t>Scikit</a:t>
            </a:r>
            <a:r>
              <a:rPr lang="en-GB" dirty="0"/>
              <a:t>-Learn) or create transformers that utilize NLTK’s part-of-speech tagging and named entity chunking methods.</a:t>
            </a:r>
          </a:p>
          <a:p>
            <a:endParaRPr lang="en-GB" dirty="0"/>
          </a:p>
        </p:txBody>
      </p:sp>
      <p:sp>
        <p:nvSpPr>
          <p:cNvPr id="5" name="Footer Placeholder 4">
            <a:extLst>
              <a:ext uri="{FF2B5EF4-FFF2-40B4-BE49-F238E27FC236}">
                <a16:creationId xmlns:a16="http://schemas.microsoft.com/office/drawing/2014/main" id="{976DDFD0-C417-554D-9998-9EFD6689D93B}"/>
              </a:ext>
            </a:extLst>
          </p:cNvPr>
          <p:cNvSpPr>
            <a:spLocks noGrp="1"/>
          </p:cNvSpPr>
          <p:nvPr>
            <p:ph type="ftr" sz="quarter" idx="11"/>
          </p:nvPr>
        </p:nvSpPr>
        <p:spPr/>
        <p:txBody>
          <a:bodyPr/>
          <a:lstStyle/>
          <a:p>
            <a:r>
              <a:rPr lang="en-CA"/>
              <a:t>F21 AA Applied Text Analytics</a:t>
            </a:r>
            <a:endParaRPr lang="en-US"/>
          </a:p>
        </p:txBody>
      </p:sp>
    </p:spTree>
    <p:extLst>
      <p:ext uri="{BB962C8B-B14F-4D97-AF65-F5344CB8AC3E}">
        <p14:creationId xmlns:p14="http://schemas.microsoft.com/office/powerpoint/2010/main" val="340678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D704-F585-0241-8D58-639A71BBAFE3}"/>
              </a:ext>
            </a:extLst>
          </p:cNvPr>
          <p:cNvSpPr>
            <a:spLocks noGrp="1"/>
          </p:cNvSpPr>
          <p:nvPr>
            <p:ph type="title"/>
          </p:nvPr>
        </p:nvSpPr>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Pipelines in </a:t>
            </a:r>
            <a:r>
              <a:rPr lang="en-GB" dirty="0" err="1">
                <a:solidFill>
                  <a:schemeClr val="accent2">
                    <a:lumMod val="75000"/>
                  </a:schemeClr>
                </a:solidFill>
                <a:effectLst>
                  <a:outerShdw blurRad="38100" dist="38100" dir="2700000" algn="tl">
                    <a:srgbClr val="000000">
                      <a:alpha val="43137"/>
                    </a:srgbClr>
                  </a:outerShdw>
                </a:effectLst>
              </a:rPr>
              <a:t>Scikit</a:t>
            </a:r>
            <a:r>
              <a:rPr lang="en-GB" dirty="0">
                <a:solidFill>
                  <a:schemeClr val="accent2">
                    <a:lumMod val="75000"/>
                  </a:schemeClr>
                </a:solidFill>
                <a:effectLst>
                  <a:outerShdw blurRad="38100" dist="38100" dir="2700000" algn="tl">
                    <a:srgbClr val="000000">
                      <a:alpha val="43137"/>
                    </a:srgbClr>
                  </a:outerShdw>
                </a:effectLst>
              </a:rPr>
              <a:t>-learn</a:t>
            </a:r>
          </a:p>
        </p:txBody>
      </p:sp>
      <p:sp>
        <p:nvSpPr>
          <p:cNvPr id="3" name="Content Placeholder 2">
            <a:extLst>
              <a:ext uri="{FF2B5EF4-FFF2-40B4-BE49-F238E27FC236}">
                <a16:creationId xmlns:a16="http://schemas.microsoft.com/office/drawing/2014/main" id="{E79B4F34-AD11-064E-B622-571C9F423418}"/>
              </a:ext>
            </a:extLst>
          </p:cNvPr>
          <p:cNvSpPr>
            <a:spLocks noGrp="1"/>
          </p:cNvSpPr>
          <p:nvPr>
            <p:ph idx="1"/>
          </p:nvPr>
        </p:nvSpPr>
        <p:spPr/>
        <p:txBody>
          <a:bodyPr>
            <a:normAutofit lnSpcReduction="10000"/>
          </a:bodyPr>
          <a:lstStyle/>
          <a:p>
            <a:r>
              <a:rPr lang="en-GB" dirty="0"/>
              <a:t>Chain together multiple estimators representing a fixed sequence of steps into a single unit. </a:t>
            </a:r>
          </a:p>
          <a:p>
            <a:endParaRPr lang="en-GB" dirty="0"/>
          </a:p>
          <a:p>
            <a:endParaRPr lang="en-GB" dirty="0"/>
          </a:p>
          <a:p>
            <a:pPr marL="0" indent="0">
              <a:buNone/>
            </a:pPr>
            <a:endParaRPr lang="en-GB" dirty="0"/>
          </a:p>
          <a:p>
            <a:r>
              <a:rPr lang="en-GB" dirty="0"/>
              <a:t>All estimators in the pipeline, except the last one, must be transformers</a:t>
            </a:r>
          </a:p>
          <a:p>
            <a:r>
              <a:rPr lang="en-GB" dirty="0"/>
              <a:t>The last estimator can be of any type, including predictive estimators.</a:t>
            </a:r>
          </a:p>
          <a:p>
            <a:r>
              <a:rPr lang="en-GB" dirty="0"/>
              <a:t>Pipelines provide customization of text models by coupling a vectorization methodology with a predictive model.</a:t>
            </a:r>
          </a:p>
          <a:p>
            <a:endParaRPr lang="en-GB" dirty="0"/>
          </a:p>
          <a:p>
            <a:endParaRPr lang="en-GB" dirty="0"/>
          </a:p>
        </p:txBody>
      </p:sp>
      <p:sp>
        <p:nvSpPr>
          <p:cNvPr id="4" name="Footer Placeholder 3">
            <a:extLst>
              <a:ext uri="{FF2B5EF4-FFF2-40B4-BE49-F238E27FC236}">
                <a16:creationId xmlns:a16="http://schemas.microsoft.com/office/drawing/2014/main" id="{525AF17F-1829-BA43-9296-7C9836B579C2}"/>
              </a:ext>
            </a:extLst>
          </p:cNvPr>
          <p:cNvSpPr>
            <a:spLocks noGrp="1"/>
          </p:cNvSpPr>
          <p:nvPr>
            <p:ph type="ftr" sz="quarter" idx="11"/>
          </p:nvPr>
        </p:nvSpPr>
        <p:spPr/>
        <p:txBody>
          <a:bodyPr/>
          <a:lstStyle/>
          <a:p>
            <a:r>
              <a:rPr lang="en-CA"/>
              <a:t>F21 AA Applied Text Analytics</a:t>
            </a:r>
            <a:endParaRPr lang="en-US"/>
          </a:p>
        </p:txBody>
      </p:sp>
      <p:pic>
        <p:nvPicPr>
          <p:cNvPr id="5" name="Picture 4">
            <a:extLst>
              <a:ext uri="{FF2B5EF4-FFF2-40B4-BE49-F238E27FC236}">
                <a16:creationId xmlns:a16="http://schemas.microsoft.com/office/drawing/2014/main" id="{4EDE3356-2B01-1C4F-97C5-0E89C30F9001}"/>
              </a:ext>
            </a:extLst>
          </p:cNvPr>
          <p:cNvPicPr>
            <a:picLocks noChangeAspect="1"/>
          </p:cNvPicPr>
          <p:nvPr/>
        </p:nvPicPr>
        <p:blipFill>
          <a:blip r:embed="rId3"/>
          <a:stretch>
            <a:fillRect/>
          </a:stretch>
        </p:blipFill>
        <p:spPr>
          <a:xfrm>
            <a:off x="1233377" y="2607656"/>
            <a:ext cx="9207795" cy="1466259"/>
          </a:xfrm>
          <a:prstGeom prst="rect">
            <a:avLst/>
          </a:prstGeom>
        </p:spPr>
      </p:pic>
    </p:spTree>
    <p:extLst>
      <p:ext uri="{BB962C8B-B14F-4D97-AF65-F5344CB8AC3E}">
        <p14:creationId xmlns:p14="http://schemas.microsoft.com/office/powerpoint/2010/main" val="315781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24E9-8915-FA44-AF0C-8B474F2B8796}"/>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Pipelines in </a:t>
            </a:r>
            <a:r>
              <a:rPr lang="en-GB" dirty="0" err="1">
                <a:solidFill>
                  <a:schemeClr val="accent2">
                    <a:lumMod val="75000"/>
                  </a:schemeClr>
                </a:solidFill>
                <a:effectLst>
                  <a:outerShdw blurRad="38100" dist="38100" dir="2700000" algn="tl">
                    <a:srgbClr val="000000">
                      <a:alpha val="43137"/>
                    </a:srgbClr>
                  </a:outerShdw>
                </a:effectLst>
              </a:rPr>
              <a:t>Scikit</a:t>
            </a:r>
            <a:r>
              <a:rPr lang="en-GB" dirty="0">
                <a:solidFill>
                  <a:schemeClr val="accent2">
                    <a:lumMod val="75000"/>
                  </a:schemeClr>
                </a:solidFill>
                <a:effectLst>
                  <a:outerShdw blurRad="38100" dist="38100" dir="2700000" algn="tl">
                    <a:srgbClr val="000000">
                      <a:alpha val="43137"/>
                    </a:srgbClr>
                  </a:outerShdw>
                </a:effectLst>
              </a:rPr>
              <a:t>-learn (Example)</a:t>
            </a:r>
            <a:endParaRPr lang="en-GB" dirty="0"/>
          </a:p>
        </p:txBody>
      </p:sp>
      <p:sp>
        <p:nvSpPr>
          <p:cNvPr id="3" name="Content Placeholder 2">
            <a:extLst>
              <a:ext uri="{FF2B5EF4-FFF2-40B4-BE49-F238E27FC236}">
                <a16:creationId xmlns:a16="http://schemas.microsoft.com/office/drawing/2014/main" id="{0751BE46-7784-0A4B-AD26-0CC638B1B0FA}"/>
              </a:ext>
            </a:extLst>
          </p:cNvPr>
          <p:cNvSpPr>
            <a:spLocks noGrp="1"/>
          </p:cNvSpPr>
          <p:nvPr>
            <p:ph sz="half" idx="1"/>
          </p:nvPr>
        </p:nvSpPr>
        <p:spPr/>
        <p:txBody>
          <a:bodyPr>
            <a:normAutofit fontScale="92500" lnSpcReduction="10000"/>
          </a:bodyPr>
          <a:lstStyle/>
          <a:p>
            <a:r>
              <a:rPr lang="en-GB" dirty="0"/>
              <a:t>Pipelines are constructed by describing a list of (key, value) pairs where the key is a string that names the step and the value is the estimator object.</a:t>
            </a:r>
          </a:p>
          <a:p>
            <a:r>
              <a:rPr lang="en-GB" dirty="0"/>
              <a:t>The Pipeline can then be used as a single instance of a complete model. </a:t>
            </a:r>
          </a:p>
          <a:p>
            <a:r>
              <a:rPr lang="en-GB" dirty="0"/>
              <a:t>Calling </a:t>
            </a:r>
            <a:r>
              <a:rPr lang="en-GB" dirty="0" err="1">
                <a:solidFill>
                  <a:schemeClr val="tx2"/>
                </a:solidFill>
              </a:rPr>
              <a:t>model.fit</a:t>
            </a:r>
            <a:r>
              <a:rPr lang="en-GB" dirty="0">
                <a:solidFill>
                  <a:schemeClr val="tx2"/>
                </a:solidFill>
              </a:rPr>
              <a:t> </a:t>
            </a:r>
            <a:r>
              <a:rPr lang="en-GB" dirty="0"/>
              <a:t>is the same as calling fit on each estimator in sequence, transforming the input and passing it on to the next step.</a:t>
            </a:r>
          </a:p>
          <a:p>
            <a:endParaRPr lang="en-GB" dirty="0"/>
          </a:p>
          <a:p>
            <a:endParaRPr lang="en-GB" dirty="0"/>
          </a:p>
        </p:txBody>
      </p:sp>
      <p:pic>
        <p:nvPicPr>
          <p:cNvPr id="6" name="Content Placeholder 5">
            <a:extLst>
              <a:ext uri="{FF2B5EF4-FFF2-40B4-BE49-F238E27FC236}">
                <a16:creationId xmlns:a16="http://schemas.microsoft.com/office/drawing/2014/main" id="{49E58404-265A-104C-A555-334DF90BA57F}"/>
              </a:ext>
            </a:extLst>
          </p:cNvPr>
          <p:cNvPicPr>
            <a:picLocks noGrp="1" noChangeAspect="1"/>
          </p:cNvPicPr>
          <p:nvPr>
            <p:ph sz="half" idx="2"/>
          </p:nvPr>
        </p:nvPicPr>
        <p:blipFill>
          <a:blip r:embed="rId3"/>
          <a:stretch>
            <a:fillRect/>
          </a:stretch>
        </p:blipFill>
        <p:spPr>
          <a:xfrm>
            <a:off x="6172200" y="3046545"/>
            <a:ext cx="5181600" cy="1909498"/>
          </a:xfrm>
          <a:prstGeom prst="rect">
            <a:avLst/>
          </a:prstGeom>
        </p:spPr>
      </p:pic>
      <p:sp>
        <p:nvSpPr>
          <p:cNvPr id="4" name="Footer Placeholder 3">
            <a:extLst>
              <a:ext uri="{FF2B5EF4-FFF2-40B4-BE49-F238E27FC236}">
                <a16:creationId xmlns:a16="http://schemas.microsoft.com/office/drawing/2014/main" id="{1470A579-4082-A34B-B520-E67C13EF8CF1}"/>
              </a:ext>
            </a:extLst>
          </p:cNvPr>
          <p:cNvSpPr>
            <a:spLocks noGrp="1"/>
          </p:cNvSpPr>
          <p:nvPr>
            <p:ph type="ftr" sz="quarter" idx="11"/>
          </p:nvPr>
        </p:nvSpPr>
        <p:spPr/>
        <p:txBody>
          <a:bodyPr/>
          <a:lstStyle/>
          <a:p>
            <a:r>
              <a:rPr lang="en-CA"/>
              <a:t>F21 AA Applied Text Analytics</a:t>
            </a:r>
            <a:endParaRPr lang="en-US"/>
          </a:p>
        </p:txBody>
      </p:sp>
      <p:sp>
        <p:nvSpPr>
          <p:cNvPr id="5" name="TextBox 4">
            <a:extLst>
              <a:ext uri="{FF2B5EF4-FFF2-40B4-BE49-F238E27FC236}">
                <a16:creationId xmlns:a16="http://schemas.microsoft.com/office/drawing/2014/main" id="{F4469F98-155F-54BF-72CE-5182C48B1BC9}"/>
              </a:ext>
            </a:extLst>
          </p:cNvPr>
          <p:cNvSpPr txBox="1"/>
          <p:nvPr/>
        </p:nvSpPr>
        <p:spPr>
          <a:xfrm>
            <a:off x="10252953" y="4001294"/>
            <a:ext cx="1584280" cy="369332"/>
          </a:xfrm>
          <a:prstGeom prst="rect">
            <a:avLst/>
          </a:prstGeom>
          <a:solidFill>
            <a:schemeClr val="accent4">
              <a:lumMod val="40000"/>
              <a:lumOff val="60000"/>
            </a:schemeClr>
          </a:solidFill>
        </p:spPr>
        <p:txBody>
          <a:bodyPr wrap="none" rtlCol="0">
            <a:spAutoFit/>
          </a:bodyPr>
          <a:lstStyle/>
          <a:p>
            <a:r>
              <a:rPr lang="en-GB" dirty="0" err="1"/>
              <a:t>model.steps</a:t>
            </a:r>
            <a:r>
              <a:rPr lang="en-GB" dirty="0"/>
              <a:t>[1]</a:t>
            </a:r>
            <a:endParaRPr lang="en-AE" dirty="0"/>
          </a:p>
        </p:txBody>
      </p:sp>
    </p:spTree>
    <p:extLst>
      <p:ext uri="{BB962C8B-B14F-4D97-AF65-F5344CB8AC3E}">
        <p14:creationId xmlns:p14="http://schemas.microsoft.com/office/powerpoint/2010/main" val="31123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24E9-8915-FA44-AF0C-8B474F2B8796}"/>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Pipelines in </a:t>
            </a:r>
            <a:r>
              <a:rPr lang="en-GB" dirty="0" err="1">
                <a:solidFill>
                  <a:schemeClr val="accent2">
                    <a:lumMod val="75000"/>
                  </a:schemeClr>
                </a:solidFill>
                <a:effectLst>
                  <a:outerShdw blurRad="38100" dist="38100" dir="2700000" algn="tl">
                    <a:srgbClr val="000000">
                      <a:alpha val="43137"/>
                    </a:srgbClr>
                  </a:outerShdw>
                </a:effectLst>
              </a:rPr>
              <a:t>Scikit</a:t>
            </a:r>
            <a:r>
              <a:rPr lang="en-GB" dirty="0">
                <a:solidFill>
                  <a:schemeClr val="accent2">
                    <a:lumMod val="75000"/>
                  </a:schemeClr>
                </a:solidFill>
                <a:effectLst>
                  <a:outerShdw blurRad="38100" dist="38100" dir="2700000" algn="tl">
                    <a:srgbClr val="000000">
                      <a:alpha val="43137"/>
                    </a:srgbClr>
                  </a:outerShdw>
                </a:effectLst>
              </a:rPr>
              <a:t>-learn (Example)</a:t>
            </a:r>
            <a:endParaRPr lang="en-GB" dirty="0"/>
          </a:p>
        </p:txBody>
      </p:sp>
      <p:sp>
        <p:nvSpPr>
          <p:cNvPr id="3" name="Content Placeholder 2">
            <a:extLst>
              <a:ext uri="{FF2B5EF4-FFF2-40B4-BE49-F238E27FC236}">
                <a16:creationId xmlns:a16="http://schemas.microsoft.com/office/drawing/2014/main" id="{0751BE46-7784-0A4B-AD26-0CC638B1B0FA}"/>
              </a:ext>
            </a:extLst>
          </p:cNvPr>
          <p:cNvSpPr>
            <a:spLocks noGrp="1"/>
          </p:cNvSpPr>
          <p:nvPr>
            <p:ph sz="half" idx="1"/>
          </p:nvPr>
        </p:nvSpPr>
        <p:spPr/>
        <p:txBody>
          <a:bodyPr>
            <a:normAutofit fontScale="92500" lnSpcReduction="10000"/>
          </a:bodyPr>
          <a:lstStyle/>
          <a:p>
            <a:endParaRPr lang="en-GB" dirty="0"/>
          </a:p>
          <a:p>
            <a:r>
              <a:rPr lang="en-GB" dirty="0"/>
              <a:t>The </a:t>
            </a:r>
            <a:r>
              <a:rPr lang="en-GB" b="1" dirty="0"/>
              <a:t>pipeline will have all the methods the last estimator in the pipeline has.</a:t>
            </a:r>
            <a:r>
              <a:rPr lang="en-GB" dirty="0"/>
              <a:t> </a:t>
            </a:r>
          </a:p>
          <a:p>
            <a:r>
              <a:rPr lang="en-GB" dirty="0"/>
              <a:t>If the last estimator is a transformer, so too is the pipeline.</a:t>
            </a:r>
          </a:p>
          <a:p>
            <a:r>
              <a:rPr lang="en-GB" dirty="0"/>
              <a:t> If the last estimator is a classifier, as in the example, then the pipeline will also have </a:t>
            </a:r>
            <a:r>
              <a:rPr lang="en-GB" b="1" dirty="0"/>
              <a:t>predict </a:t>
            </a:r>
            <a:r>
              <a:rPr lang="en-GB" dirty="0"/>
              <a:t>and </a:t>
            </a:r>
            <a:r>
              <a:rPr lang="en-GB" b="1" dirty="0"/>
              <a:t>score</a:t>
            </a:r>
            <a:r>
              <a:rPr lang="en-GB" dirty="0"/>
              <a:t> methods so that the entire model can be used as a classifier.</a:t>
            </a:r>
          </a:p>
          <a:p>
            <a:endParaRPr lang="en-GB" dirty="0"/>
          </a:p>
        </p:txBody>
      </p:sp>
      <p:pic>
        <p:nvPicPr>
          <p:cNvPr id="6" name="Content Placeholder 5">
            <a:extLst>
              <a:ext uri="{FF2B5EF4-FFF2-40B4-BE49-F238E27FC236}">
                <a16:creationId xmlns:a16="http://schemas.microsoft.com/office/drawing/2014/main" id="{85A5B318-CF59-B44D-A881-E123BB6AEA6B}"/>
              </a:ext>
            </a:extLst>
          </p:cNvPr>
          <p:cNvPicPr>
            <a:picLocks noGrp="1" noChangeAspect="1"/>
          </p:cNvPicPr>
          <p:nvPr>
            <p:ph sz="half" idx="2"/>
          </p:nvPr>
        </p:nvPicPr>
        <p:blipFill>
          <a:blip r:embed="rId3"/>
          <a:stretch>
            <a:fillRect/>
          </a:stretch>
        </p:blipFill>
        <p:spPr>
          <a:xfrm>
            <a:off x="6172200" y="3046545"/>
            <a:ext cx="5181600" cy="1909498"/>
          </a:xfrm>
          <a:prstGeom prst="rect">
            <a:avLst/>
          </a:prstGeom>
        </p:spPr>
      </p:pic>
      <p:sp>
        <p:nvSpPr>
          <p:cNvPr id="4" name="Footer Placeholder 3">
            <a:extLst>
              <a:ext uri="{FF2B5EF4-FFF2-40B4-BE49-F238E27FC236}">
                <a16:creationId xmlns:a16="http://schemas.microsoft.com/office/drawing/2014/main" id="{1470A579-4082-A34B-B520-E67C13EF8CF1}"/>
              </a:ext>
            </a:extLst>
          </p:cNvPr>
          <p:cNvSpPr>
            <a:spLocks noGrp="1"/>
          </p:cNvSpPr>
          <p:nvPr>
            <p:ph type="ftr" sz="quarter" idx="11"/>
          </p:nvPr>
        </p:nvSpPr>
        <p:spPr/>
        <p:txBody>
          <a:bodyPr/>
          <a:lstStyle/>
          <a:p>
            <a:r>
              <a:rPr lang="en-CA"/>
              <a:t>F21 AA Applied Text Analytics</a:t>
            </a:r>
            <a:endParaRPr lang="en-US"/>
          </a:p>
        </p:txBody>
      </p:sp>
    </p:spTree>
    <p:extLst>
      <p:ext uri="{BB962C8B-B14F-4D97-AF65-F5344CB8AC3E}">
        <p14:creationId xmlns:p14="http://schemas.microsoft.com/office/powerpoint/2010/main" val="704580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F316F-BCF5-8A40-B3CC-345C2F80ABFE}"/>
              </a:ext>
            </a:extLst>
          </p:cNvPr>
          <p:cNvSpPr>
            <a:spLocks noGrp="1"/>
          </p:cNvSpPr>
          <p:nvPr>
            <p:ph type="title"/>
          </p:nvPr>
        </p:nvSpPr>
        <p:spPr/>
        <p:txBody>
          <a:bodyPr/>
          <a:lstStyle/>
          <a:p>
            <a:r>
              <a:rPr lang="en-GB" dirty="0"/>
              <a:t>Grid search and pipelines</a:t>
            </a:r>
          </a:p>
        </p:txBody>
      </p:sp>
      <p:sp>
        <p:nvSpPr>
          <p:cNvPr id="3" name="Content Placeholder 2">
            <a:extLst>
              <a:ext uri="{FF2B5EF4-FFF2-40B4-BE49-F238E27FC236}">
                <a16:creationId xmlns:a16="http://schemas.microsoft.com/office/drawing/2014/main" id="{C3C7F565-C098-E644-A3F7-2AE55D2B10E1}"/>
              </a:ext>
            </a:extLst>
          </p:cNvPr>
          <p:cNvSpPr>
            <a:spLocks noGrp="1"/>
          </p:cNvSpPr>
          <p:nvPr>
            <p:ph sz="half" idx="1"/>
          </p:nvPr>
        </p:nvSpPr>
        <p:spPr/>
        <p:txBody>
          <a:bodyPr/>
          <a:lstStyle/>
          <a:p>
            <a:r>
              <a:rPr lang="en-GB" dirty="0"/>
              <a:t>Grid search can be implemented to modify the parameters of all estimators in the Pipeline </a:t>
            </a:r>
          </a:p>
          <a:p>
            <a:endParaRPr lang="en-GB" dirty="0"/>
          </a:p>
        </p:txBody>
      </p:sp>
      <p:sp>
        <p:nvSpPr>
          <p:cNvPr id="5" name="Footer Placeholder 4">
            <a:extLst>
              <a:ext uri="{FF2B5EF4-FFF2-40B4-BE49-F238E27FC236}">
                <a16:creationId xmlns:a16="http://schemas.microsoft.com/office/drawing/2014/main" id="{CBA1934C-CAC0-204C-8CED-5E1D35EA3233}"/>
              </a:ext>
            </a:extLst>
          </p:cNvPr>
          <p:cNvSpPr>
            <a:spLocks noGrp="1"/>
          </p:cNvSpPr>
          <p:nvPr>
            <p:ph type="ftr" sz="quarter" idx="11"/>
          </p:nvPr>
        </p:nvSpPr>
        <p:spPr/>
        <p:txBody>
          <a:bodyPr/>
          <a:lstStyle/>
          <a:p>
            <a:r>
              <a:rPr lang="en-CA"/>
              <a:t>F21 AA Applied Text Analytics</a:t>
            </a:r>
            <a:endParaRPr lang="en-US"/>
          </a:p>
        </p:txBody>
      </p:sp>
    </p:spTree>
    <p:extLst>
      <p:ext uri="{BB962C8B-B14F-4D97-AF65-F5344CB8AC3E}">
        <p14:creationId xmlns:p14="http://schemas.microsoft.com/office/powerpoint/2010/main" val="1162733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90C07-F95F-254C-83C2-72D6716B01DD}"/>
              </a:ext>
            </a:extLst>
          </p:cNvPr>
          <p:cNvSpPr>
            <a:spLocks noGrp="1"/>
          </p:cNvSpPr>
          <p:nvPr>
            <p:ph type="title"/>
          </p:nvPr>
        </p:nvSpPr>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Classification Workflow</a:t>
            </a:r>
          </a:p>
        </p:txBody>
      </p:sp>
      <p:sp>
        <p:nvSpPr>
          <p:cNvPr id="3" name="Content Placeholder 2">
            <a:extLst>
              <a:ext uri="{FF2B5EF4-FFF2-40B4-BE49-F238E27FC236}">
                <a16:creationId xmlns:a16="http://schemas.microsoft.com/office/drawing/2014/main" id="{9147FE97-80F3-DA43-9AE9-3505C25CA00E}"/>
              </a:ext>
            </a:extLst>
          </p:cNvPr>
          <p:cNvSpPr>
            <a:spLocks noGrp="1"/>
          </p:cNvSpPr>
          <p:nvPr>
            <p:ph idx="1"/>
          </p:nvPr>
        </p:nvSpPr>
        <p:spPr>
          <a:xfrm>
            <a:off x="838200" y="1825625"/>
            <a:ext cx="3200400" cy="3977298"/>
          </a:xfrm>
        </p:spPr>
        <p:txBody>
          <a:bodyPr/>
          <a:lstStyle/>
          <a:p>
            <a:r>
              <a:rPr lang="en-GB" dirty="0"/>
              <a:t>Estimator objects, they can be employed in a procedural fashion and compared using cross-validation to select the best performing predictor.</a:t>
            </a:r>
          </a:p>
          <a:p>
            <a:endParaRPr lang="en-GB" dirty="0"/>
          </a:p>
        </p:txBody>
      </p:sp>
      <p:sp>
        <p:nvSpPr>
          <p:cNvPr id="4" name="Footer Placeholder 3">
            <a:extLst>
              <a:ext uri="{FF2B5EF4-FFF2-40B4-BE49-F238E27FC236}">
                <a16:creationId xmlns:a16="http://schemas.microsoft.com/office/drawing/2014/main" id="{695C8671-B879-784A-B44C-F71CEF5B96F2}"/>
              </a:ext>
            </a:extLst>
          </p:cNvPr>
          <p:cNvSpPr>
            <a:spLocks noGrp="1"/>
          </p:cNvSpPr>
          <p:nvPr>
            <p:ph type="ftr" sz="quarter" idx="11"/>
          </p:nvPr>
        </p:nvSpPr>
        <p:spPr/>
        <p:txBody>
          <a:bodyPr/>
          <a:lstStyle/>
          <a:p>
            <a:r>
              <a:rPr lang="en-CA"/>
              <a:t>F21 AA Applied Text Analytics</a:t>
            </a:r>
            <a:endParaRPr lang="en-US"/>
          </a:p>
        </p:txBody>
      </p:sp>
      <p:pic>
        <p:nvPicPr>
          <p:cNvPr id="5" name="Picture 4">
            <a:extLst>
              <a:ext uri="{FF2B5EF4-FFF2-40B4-BE49-F238E27FC236}">
                <a16:creationId xmlns:a16="http://schemas.microsoft.com/office/drawing/2014/main" id="{17FB9BA2-FA16-A744-9EE1-AE382E0D0A0E}"/>
              </a:ext>
            </a:extLst>
          </p:cNvPr>
          <p:cNvPicPr>
            <a:picLocks noChangeAspect="1"/>
          </p:cNvPicPr>
          <p:nvPr/>
        </p:nvPicPr>
        <p:blipFill>
          <a:blip r:embed="rId3"/>
          <a:stretch>
            <a:fillRect/>
          </a:stretch>
        </p:blipFill>
        <p:spPr>
          <a:xfrm>
            <a:off x="4889500" y="1690688"/>
            <a:ext cx="7302500" cy="4457700"/>
          </a:xfrm>
          <a:prstGeom prst="rect">
            <a:avLst/>
          </a:prstGeom>
        </p:spPr>
      </p:pic>
    </p:spTree>
    <p:extLst>
      <p:ext uri="{BB962C8B-B14F-4D97-AF65-F5344CB8AC3E}">
        <p14:creationId xmlns:p14="http://schemas.microsoft.com/office/powerpoint/2010/main" val="66262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98E34-1AE1-9143-83DC-A4FE01DC52E6}"/>
              </a:ext>
            </a:extLst>
          </p:cNvPr>
          <p:cNvSpPr>
            <a:spLocks noGrp="1"/>
          </p:cNvSpPr>
          <p:nvPr>
            <p:ph type="title"/>
          </p:nvPr>
        </p:nvSpPr>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Classification Pipeline Example</a:t>
            </a:r>
          </a:p>
        </p:txBody>
      </p:sp>
      <p:pic>
        <p:nvPicPr>
          <p:cNvPr id="5" name="Content Placeholder 4">
            <a:extLst>
              <a:ext uri="{FF2B5EF4-FFF2-40B4-BE49-F238E27FC236}">
                <a16:creationId xmlns:a16="http://schemas.microsoft.com/office/drawing/2014/main" id="{FAD60E3F-4181-0A41-BEDF-FD89FA3917DF}"/>
              </a:ext>
            </a:extLst>
          </p:cNvPr>
          <p:cNvPicPr>
            <a:picLocks noGrp="1" noChangeAspect="1"/>
          </p:cNvPicPr>
          <p:nvPr>
            <p:ph idx="1"/>
          </p:nvPr>
        </p:nvPicPr>
        <p:blipFill>
          <a:blip r:embed="rId3"/>
          <a:stretch>
            <a:fillRect/>
          </a:stretch>
        </p:blipFill>
        <p:spPr>
          <a:xfrm>
            <a:off x="1574800" y="2578894"/>
            <a:ext cx="9042400" cy="2844800"/>
          </a:xfrm>
        </p:spPr>
      </p:pic>
      <p:sp>
        <p:nvSpPr>
          <p:cNvPr id="4" name="Footer Placeholder 3">
            <a:extLst>
              <a:ext uri="{FF2B5EF4-FFF2-40B4-BE49-F238E27FC236}">
                <a16:creationId xmlns:a16="http://schemas.microsoft.com/office/drawing/2014/main" id="{BF0B6F1D-DF5B-B941-880D-843B2A8BC71D}"/>
              </a:ext>
            </a:extLst>
          </p:cNvPr>
          <p:cNvSpPr>
            <a:spLocks noGrp="1"/>
          </p:cNvSpPr>
          <p:nvPr>
            <p:ph type="ftr" sz="quarter" idx="11"/>
          </p:nvPr>
        </p:nvSpPr>
        <p:spPr/>
        <p:txBody>
          <a:bodyPr/>
          <a:lstStyle/>
          <a:p>
            <a:r>
              <a:rPr lang="en-CA"/>
              <a:t>F21 AA Applied Text Analytics</a:t>
            </a:r>
            <a:endParaRPr lang="en-US"/>
          </a:p>
        </p:txBody>
      </p:sp>
    </p:spTree>
    <p:extLst>
      <p:ext uri="{BB962C8B-B14F-4D97-AF65-F5344CB8AC3E}">
        <p14:creationId xmlns:p14="http://schemas.microsoft.com/office/powerpoint/2010/main" val="3353576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DAB86-097C-9549-BD1F-B54F2A1109F2}"/>
              </a:ext>
            </a:extLst>
          </p:cNvPr>
          <p:cNvSpPr>
            <a:spLocks noGrp="1"/>
          </p:cNvSpPr>
          <p:nvPr>
            <p:ph type="title"/>
          </p:nvPr>
        </p:nvSpPr>
        <p:spPr>
          <a:xfrm>
            <a:off x="169333" y="348261"/>
            <a:ext cx="11469688" cy="1325563"/>
          </a:xfrm>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Classification Pipeline Example (defining model &amp; workflow)</a:t>
            </a:r>
          </a:p>
        </p:txBody>
      </p:sp>
      <p:sp>
        <p:nvSpPr>
          <p:cNvPr id="3" name="Text Placeholder 2">
            <a:extLst>
              <a:ext uri="{FF2B5EF4-FFF2-40B4-BE49-F238E27FC236}">
                <a16:creationId xmlns:a16="http://schemas.microsoft.com/office/drawing/2014/main" id="{E4C7B3FC-F731-9340-9B64-2B219949C7BB}"/>
              </a:ext>
            </a:extLst>
          </p:cNvPr>
          <p:cNvSpPr>
            <a:spLocks noGrp="1"/>
          </p:cNvSpPr>
          <p:nvPr>
            <p:ph type="body" idx="1"/>
          </p:nvPr>
        </p:nvSpPr>
        <p:spPr>
          <a:xfrm>
            <a:off x="839788" y="1819716"/>
            <a:ext cx="5157787" cy="685359"/>
          </a:xfrm>
        </p:spPr>
        <p:txBody>
          <a:bodyPr/>
          <a:lstStyle/>
          <a:p>
            <a:r>
              <a:rPr lang="en-GB" dirty="0"/>
              <a:t>Create the pipeline </a:t>
            </a:r>
          </a:p>
          <a:p>
            <a:endParaRPr lang="en-GB" dirty="0"/>
          </a:p>
        </p:txBody>
      </p:sp>
      <p:sp>
        <p:nvSpPr>
          <p:cNvPr id="5" name="Text Placeholder 4">
            <a:extLst>
              <a:ext uri="{FF2B5EF4-FFF2-40B4-BE49-F238E27FC236}">
                <a16:creationId xmlns:a16="http://schemas.microsoft.com/office/drawing/2014/main" id="{7BFDBB65-8860-1948-BDE1-579B22465473}"/>
              </a:ext>
            </a:extLst>
          </p:cNvPr>
          <p:cNvSpPr>
            <a:spLocks noGrp="1"/>
          </p:cNvSpPr>
          <p:nvPr>
            <p:ph type="body" sz="quarter" idx="3"/>
          </p:nvPr>
        </p:nvSpPr>
        <p:spPr>
          <a:xfrm>
            <a:off x="6194427" y="1338483"/>
            <a:ext cx="5183188" cy="823912"/>
          </a:xfrm>
        </p:spPr>
        <p:txBody>
          <a:bodyPr/>
          <a:lstStyle/>
          <a:p>
            <a:r>
              <a:rPr lang="en-GB" dirty="0"/>
              <a:t>Generate models</a:t>
            </a:r>
          </a:p>
        </p:txBody>
      </p:sp>
      <p:pic>
        <p:nvPicPr>
          <p:cNvPr id="8" name="Content Placeholder 7">
            <a:extLst>
              <a:ext uri="{FF2B5EF4-FFF2-40B4-BE49-F238E27FC236}">
                <a16:creationId xmlns:a16="http://schemas.microsoft.com/office/drawing/2014/main" id="{193F21FD-08F2-8A4C-BBA1-8476029C7506}"/>
              </a:ext>
            </a:extLst>
          </p:cNvPr>
          <p:cNvPicPr>
            <a:picLocks noGrp="1" noChangeAspect="1"/>
          </p:cNvPicPr>
          <p:nvPr>
            <p:ph sz="quarter" idx="4"/>
          </p:nvPr>
        </p:nvPicPr>
        <p:blipFill>
          <a:blip r:embed="rId3"/>
          <a:stretch>
            <a:fillRect/>
          </a:stretch>
        </p:blipFill>
        <p:spPr>
          <a:xfrm>
            <a:off x="6443133" y="2505075"/>
            <a:ext cx="5183188" cy="2874136"/>
          </a:xfrm>
          <a:prstGeom prst="rect">
            <a:avLst/>
          </a:prstGeom>
        </p:spPr>
      </p:pic>
      <p:sp>
        <p:nvSpPr>
          <p:cNvPr id="7" name="Footer Placeholder 6">
            <a:extLst>
              <a:ext uri="{FF2B5EF4-FFF2-40B4-BE49-F238E27FC236}">
                <a16:creationId xmlns:a16="http://schemas.microsoft.com/office/drawing/2014/main" id="{1CE6340A-9CC5-204E-B08C-9D23BADE3536}"/>
              </a:ext>
            </a:extLst>
          </p:cNvPr>
          <p:cNvSpPr>
            <a:spLocks noGrp="1"/>
          </p:cNvSpPr>
          <p:nvPr>
            <p:ph type="ftr" sz="quarter" idx="11"/>
          </p:nvPr>
        </p:nvSpPr>
        <p:spPr/>
        <p:txBody>
          <a:bodyPr/>
          <a:lstStyle/>
          <a:p>
            <a:r>
              <a:rPr lang="en-CA"/>
              <a:t>F21 AA Applied Text Analytics</a:t>
            </a:r>
            <a:endParaRPr lang="en-US"/>
          </a:p>
        </p:txBody>
      </p:sp>
      <p:pic>
        <p:nvPicPr>
          <p:cNvPr id="13" name="Content Placeholder 12">
            <a:extLst>
              <a:ext uri="{FF2B5EF4-FFF2-40B4-BE49-F238E27FC236}">
                <a16:creationId xmlns:a16="http://schemas.microsoft.com/office/drawing/2014/main" id="{869AB7EB-2496-6A46-BC7E-4B56069F547E}"/>
              </a:ext>
            </a:extLst>
          </p:cNvPr>
          <p:cNvPicPr>
            <a:picLocks noGrp="1" noChangeAspect="1"/>
          </p:cNvPicPr>
          <p:nvPr>
            <p:ph sz="half" idx="2"/>
          </p:nvPr>
        </p:nvPicPr>
        <p:blipFill>
          <a:blip r:embed="rId4"/>
          <a:stretch>
            <a:fillRect/>
          </a:stretch>
        </p:blipFill>
        <p:spPr>
          <a:xfrm>
            <a:off x="169333" y="2162394"/>
            <a:ext cx="5828241" cy="4193955"/>
          </a:xfrm>
          <a:prstGeom prst="rect">
            <a:avLst/>
          </a:prstGeom>
        </p:spPr>
      </p:pic>
    </p:spTree>
    <p:extLst>
      <p:ext uri="{BB962C8B-B14F-4D97-AF65-F5344CB8AC3E}">
        <p14:creationId xmlns:p14="http://schemas.microsoft.com/office/powerpoint/2010/main" val="3807541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DCE00-8B1D-8E4C-9CE0-8D44BFF0303C}"/>
              </a:ext>
            </a:extLst>
          </p:cNvPr>
          <p:cNvSpPr>
            <a:spLocks noGrp="1"/>
          </p:cNvSpPr>
          <p:nvPr>
            <p:ph type="title"/>
          </p:nvPr>
        </p:nvSpPr>
        <p:spPr>
          <a:xfrm>
            <a:off x="6453554" y="1870076"/>
            <a:ext cx="4900246" cy="2729220"/>
          </a:xfrm>
          <a:solidFill>
            <a:schemeClr val="accent4">
              <a:lumMod val="20000"/>
              <a:lumOff val="80000"/>
            </a:schemeClr>
          </a:solidFill>
        </p:spPr>
        <p:txBody>
          <a:bodyPr>
            <a:normAutofit fontScale="90000"/>
          </a:bodyPr>
          <a:lstStyle/>
          <a:p>
            <a:r>
              <a:rPr lang="en-GB" sz="3100" dirty="0"/>
              <a:t>Fitting the models given a training dataset of documents and their associated labels :</a:t>
            </a:r>
            <a:br>
              <a:rPr lang="en-GB" dirty="0"/>
            </a:br>
            <a:br>
              <a:rPr lang="en-GB" dirty="0"/>
            </a:br>
            <a:endParaRPr lang="en-GB" dirty="0"/>
          </a:p>
        </p:txBody>
      </p:sp>
      <p:sp>
        <p:nvSpPr>
          <p:cNvPr id="3" name="Content Placeholder 2">
            <a:extLst>
              <a:ext uri="{FF2B5EF4-FFF2-40B4-BE49-F238E27FC236}">
                <a16:creationId xmlns:a16="http://schemas.microsoft.com/office/drawing/2014/main" id="{39C19D16-7CCD-C443-8C53-F9C3ACEDCA59}"/>
              </a:ext>
            </a:extLst>
          </p:cNvPr>
          <p:cNvSpPr>
            <a:spLocks noGrp="1"/>
          </p:cNvSpPr>
          <p:nvPr>
            <p:ph sz="half" idx="1"/>
          </p:nvPr>
        </p:nvSpPr>
        <p:spPr/>
        <p:txBody>
          <a:bodyPr>
            <a:normAutofit/>
          </a:bodyPr>
          <a:lstStyle/>
          <a:p>
            <a:r>
              <a:rPr lang="en-GB" dirty="0"/>
              <a:t>The models list now contains six model forms—instantiated pipelines that include specific vectorization and feature extraction methods (feature analysis), a specific algorithm, and specific hyperparameters (currently set to the </a:t>
            </a:r>
            <a:r>
              <a:rPr lang="en-GB" dirty="0" err="1"/>
              <a:t>Scikit</a:t>
            </a:r>
            <a:r>
              <a:rPr lang="en-GB" dirty="0"/>
              <a:t>-Learn defaults).</a:t>
            </a:r>
          </a:p>
          <a:p>
            <a:endParaRPr lang="en-GB" dirty="0"/>
          </a:p>
        </p:txBody>
      </p:sp>
      <p:pic>
        <p:nvPicPr>
          <p:cNvPr id="6" name="Content Placeholder 5">
            <a:extLst>
              <a:ext uri="{FF2B5EF4-FFF2-40B4-BE49-F238E27FC236}">
                <a16:creationId xmlns:a16="http://schemas.microsoft.com/office/drawing/2014/main" id="{CAF722E8-C24D-B148-8583-CB7BA021C1FA}"/>
              </a:ext>
            </a:extLst>
          </p:cNvPr>
          <p:cNvPicPr>
            <a:picLocks noGrp="1" noChangeAspect="1"/>
          </p:cNvPicPr>
          <p:nvPr>
            <p:ph sz="half" idx="2"/>
          </p:nvPr>
        </p:nvPicPr>
        <p:blipFill>
          <a:blip r:embed="rId3"/>
          <a:stretch>
            <a:fillRect/>
          </a:stretch>
        </p:blipFill>
        <p:spPr>
          <a:xfrm>
            <a:off x="6453554" y="3273733"/>
            <a:ext cx="5738446" cy="1325563"/>
          </a:xfrm>
          <a:prstGeom prst="rect">
            <a:avLst/>
          </a:prstGeom>
        </p:spPr>
      </p:pic>
      <p:sp>
        <p:nvSpPr>
          <p:cNvPr id="5" name="Footer Placeholder 4">
            <a:extLst>
              <a:ext uri="{FF2B5EF4-FFF2-40B4-BE49-F238E27FC236}">
                <a16:creationId xmlns:a16="http://schemas.microsoft.com/office/drawing/2014/main" id="{8458F2B3-AD4D-774B-B5B8-73E916C9B4BE}"/>
              </a:ext>
            </a:extLst>
          </p:cNvPr>
          <p:cNvSpPr>
            <a:spLocks noGrp="1"/>
          </p:cNvSpPr>
          <p:nvPr>
            <p:ph type="ftr" sz="quarter" idx="11"/>
          </p:nvPr>
        </p:nvSpPr>
        <p:spPr/>
        <p:txBody>
          <a:bodyPr/>
          <a:lstStyle/>
          <a:p>
            <a:r>
              <a:rPr lang="en-CA"/>
              <a:t>F21 AA Applied Text Analytics</a:t>
            </a:r>
            <a:endParaRPr lang="en-US"/>
          </a:p>
        </p:txBody>
      </p:sp>
      <p:sp>
        <p:nvSpPr>
          <p:cNvPr id="7" name="Title 1">
            <a:extLst>
              <a:ext uri="{FF2B5EF4-FFF2-40B4-BE49-F238E27FC236}">
                <a16:creationId xmlns:a16="http://schemas.microsoft.com/office/drawing/2014/main" id="{12B4B724-59F9-9C4E-83E9-4A953757C3FB}"/>
              </a:ext>
            </a:extLst>
          </p:cNvPr>
          <p:cNvSpPr txBox="1">
            <a:spLocks/>
          </p:cNvSpPr>
          <p:nvPr/>
        </p:nvSpPr>
        <p:spPr>
          <a:xfrm>
            <a:off x="839788"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chemeClr val="accent2">
                    <a:lumMod val="75000"/>
                  </a:schemeClr>
                </a:solidFill>
                <a:effectLst>
                  <a:outerShdw blurRad="38100" dist="38100" dir="2700000" algn="tl">
                    <a:srgbClr val="000000">
                      <a:alpha val="43137"/>
                    </a:srgbClr>
                  </a:outerShdw>
                </a:effectLst>
              </a:rPr>
              <a:t>Classification Pipeline Example (training)</a:t>
            </a:r>
          </a:p>
        </p:txBody>
      </p:sp>
    </p:spTree>
    <p:extLst>
      <p:ext uri="{BB962C8B-B14F-4D97-AF65-F5344CB8AC3E}">
        <p14:creationId xmlns:p14="http://schemas.microsoft.com/office/powerpoint/2010/main" val="2400454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1815-5279-CB4D-B0F2-C072AC30A28C}"/>
              </a:ext>
            </a:extLst>
          </p:cNvPr>
          <p:cNvSpPr>
            <a:spLocks noGrp="1"/>
          </p:cNvSpPr>
          <p:nvPr>
            <p:ph type="title"/>
          </p:nvPr>
        </p:nvSpPr>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Classification Pipeline  (Model Evaluation)</a:t>
            </a:r>
          </a:p>
        </p:txBody>
      </p:sp>
      <p:pic>
        <p:nvPicPr>
          <p:cNvPr id="7" name="Content Placeholder 6">
            <a:extLst>
              <a:ext uri="{FF2B5EF4-FFF2-40B4-BE49-F238E27FC236}">
                <a16:creationId xmlns:a16="http://schemas.microsoft.com/office/drawing/2014/main" id="{50313F68-6B15-3744-976E-272078A94897}"/>
              </a:ext>
            </a:extLst>
          </p:cNvPr>
          <p:cNvPicPr>
            <a:picLocks noGrp="1" noChangeAspect="1"/>
          </p:cNvPicPr>
          <p:nvPr>
            <p:ph sz="half" idx="1"/>
          </p:nvPr>
        </p:nvPicPr>
        <p:blipFill>
          <a:blip r:embed="rId2"/>
          <a:stretch>
            <a:fillRect/>
          </a:stretch>
        </p:blipFill>
        <p:spPr>
          <a:xfrm>
            <a:off x="1011590" y="1825625"/>
            <a:ext cx="4834820" cy="4351338"/>
          </a:xfrm>
          <a:prstGeom prst="rect">
            <a:avLst/>
          </a:prstGeom>
        </p:spPr>
      </p:pic>
      <p:pic>
        <p:nvPicPr>
          <p:cNvPr id="8" name="Content Placeholder 7">
            <a:extLst>
              <a:ext uri="{FF2B5EF4-FFF2-40B4-BE49-F238E27FC236}">
                <a16:creationId xmlns:a16="http://schemas.microsoft.com/office/drawing/2014/main" id="{9160EE23-236A-EE47-A71B-A664DFF84353}"/>
              </a:ext>
            </a:extLst>
          </p:cNvPr>
          <p:cNvPicPr>
            <a:picLocks noGrp="1" noChangeAspect="1"/>
          </p:cNvPicPr>
          <p:nvPr>
            <p:ph sz="half" idx="2"/>
          </p:nvPr>
        </p:nvPicPr>
        <p:blipFill>
          <a:blip r:embed="rId3"/>
          <a:stretch>
            <a:fillRect/>
          </a:stretch>
        </p:blipFill>
        <p:spPr>
          <a:xfrm>
            <a:off x="6172200" y="2569621"/>
            <a:ext cx="5181600" cy="2230299"/>
          </a:xfrm>
          <a:prstGeom prst="rect">
            <a:avLst/>
          </a:prstGeom>
        </p:spPr>
      </p:pic>
      <p:sp>
        <p:nvSpPr>
          <p:cNvPr id="4" name="Footer Placeholder 3">
            <a:extLst>
              <a:ext uri="{FF2B5EF4-FFF2-40B4-BE49-F238E27FC236}">
                <a16:creationId xmlns:a16="http://schemas.microsoft.com/office/drawing/2014/main" id="{C0037F1A-7B6D-9B48-9501-35755F591918}"/>
              </a:ext>
            </a:extLst>
          </p:cNvPr>
          <p:cNvSpPr>
            <a:spLocks noGrp="1"/>
          </p:cNvSpPr>
          <p:nvPr>
            <p:ph type="ftr" sz="quarter" idx="11"/>
          </p:nvPr>
        </p:nvSpPr>
        <p:spPr/>
        <p:txBody>
          <a:bodyPr/>
          <a:lstStyle/>
          <a:p>
            <a:r>
              <a:rPr lang="en-CA"/>
              <a:t>F21 AA Applied Text Analytics</a:t>
            </a:r>
            <a:endParaRPr lang="en-US"/>
          </a:p>
        </p:txBody>
      </p:sp>
      <p:sp>
        <p:nvSpPr>
          <p:cNvPr id="5" name="TextBox 4">
            <a:extLst>
              <a:ext uri="{FF2B5EF4-FFF2-40B4-BE49-F238E27FC236}">
                <a16:creationId xmlns:a16="http://schemas.microsoft.com/office/drawing/2014/main" id="{F6911996-2EA3-DD4B-8867-3BB022CE4C0D}"/>
              </a:ext>
            </a:extLst>
          </p:cNvPr>
          <p:cNvSpPr txBox="1"/>
          <p:nvPr/>
        </p:nvSpPr>
        <p:spPr>
          <a:xfrm>
            <a:off x="-118500" y="3293340"/>
            <a:ext cx="1354666" cy="1754326"/>
          </a:xfrm>
          <a:prstGeom prst="rect">
            <a:avLst/>
          </a:prstGeom>
          <a:solidFill>
            <a:schemeClr val="accent4">
              <a:lumMod val="20000"/>
              <a:lumOff val="80000"/>
            </a:schemeClr>
          </a:solidFill>
        </p:spPr>
        <p:txBody>
          <a:bodyPr wrap="square" rtlCol="0">
            <a:spAutoFit/>
          </a:bodyPr>
          <a:lstStyle/>
          <a:p>
            <a:r>
              <a:rPr lang="en-GB" dirty="0"/>
              <a:t>Get previously generated and stored folds train/test</a:t>
            </a:r>
          </a:p>
        </p:txBody>
      </p:sp>
      <p:sp>
        <p:nvSpPr>
          <p:cNvPr id="6" name="TextBox 5">
            <a:extLst>
              <a:ext uri="{FF2B5EF4-FFF2-40B4-BE49-F238E27FC236}">
                <a16:creationId xmlns:a16="http://schemas.microsoft.com/office/drawing/2014/main" id="{914AE9DF-F820-6E4C-BC9F-C62DC7837E4C}"/>
              </a:ext>
            </a:extLst>
          </p:cNvPr>
          <p:cNvSpPr txBox="1"/>
          <p:nvPr/>
        </p:nvSpPr>
        <p:spPr>
          <a:xfrm>
            <a:off x="558833" y="5992297"/>
            <a:ext cx="3386633" cy="369332"/>
          </a:xfrm>
          <a:prstGeom prst="rect">
            <a:avLst/>
          </a:prstGeom>
          <a:solidFill>
            <a:schemeClr val="accent4">
              <a:lumMod val="20000"/>
              <a:lumOff val="80000"/>
            </a:schemeClr>
          </a:solidFill>
        </p:spPr>
        <p:txBody>
          <a:bodyPr wrap="none" rtlCol="0">
            <a:spAutoFit/>
          </a:bodyPr>
          <a:lstStyle/>
          <a:p>
            <a:r>
              <a:rPr lang="en-GB" dirty="0"/>
              <a:t>Print mean for each train/test fold</a:t>
            </a:r>
          </a:p>
        </p:txBody>
      </p:sp>
    </p:spTree>
    <p:extLst>
      <p:ext uri="{BB962C8B-B14F-4D97-AF65-F5344CB8AC3E}">
        <p14:creationId xmlns:p14="http://schemas.microsoft.com/office/powerpoint/2010/main" val="267203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B7D5-4D99-D346-A8FB-3CAA28AEB76C}"/>
              </a:ext>
            </a:extLst>
          </p:cNvPr>
          <p:cNvSpPr>
            <a:spLocks noGrp="1"/>
          </p:cNvSpPr>
          <p:nvPr>
            <p:ph type="title"/>
          </p:nvPr>
        </p:nvSpPr>
        <p:spPr/>
        <p:txBody>
          <a:bodyPr/>
          <a:lstStyle/>
          <a:p>
            <a:r>
              <a:rPr lang="en-US" sz="4000" dirty="0">
                <a:solidFill>
                  <a:schemeClr val="accent2">
                    <a:lumMod val="75000"/>
                  </a:schemeClr>
                </a:solidFill>
                <a:effectLst>
                  <a:outerShdw blurRad="38100" dist="38100" dir="2700000" algn="tl">
                    <a:srgbClr val="000000">
                      <a:alpha val="43137"/>
                    </a:srgbClr>
                  </a:outerShdw>
                </a:effectLst>
              </a:rPr>
              <a:t>Recap from last lecture  </a:t>
            </a:r>
          </a:p>
        </p:txBody>
      </p:sp>
      <p:sp>
        <p:nvSpPr>
          <p:cNvPr id="3" name="Content Placeholder 2">
            <a:extLst>
              <a:ext uri="{FF2B5EF4-FFF2-40B4-BE49-F238E27FC236}">
                <a16:creationId xmlns:a16="http://schemas.microsoft.com/office/drawing/2014/main" id="{0AB421FC-66D7-3F40-A3EB-8F89106692D9}"/>
              </a:ext>
            </a:extLst>
          </p:cNvPr>
          <p:cNvSpPr>
            <a:spLocks noGrp="1"/>
          </p:cNvSpPr>
          <p:nvPr>
            <p:ph idx="1"/>
          </p:nvPr>
        </p:nvSpPr>
        <p:spPr>
          <a:xfrm>
            <a:off x="838200" y="1552576"/>
            <a:ext cx="10515600" cy="4351338"/>
          </a:xfrm>
        </p:spPr>
        <p:txBody>
          <a:bodyPr>
            <a:normAutofit/>
          </a:bodyPr>
          <a:lstStyle/>
          <a:p>
            <a:r>
              <a:rPr lang="en-GB" dirty="0"/>
              <a:t>Topic modelling, an unsupervised machine learning technique for abstracting topics from collections of documents. </a:t>
            </a:r>
          </a:p>
          <a:p>
            <a:endParaRPr lang="en-GB" dirty="0"/>
          </a:p>
          <a:p>
            <a:r>
              <a:rPr lang="en-GB" dirty="0"/>
              <a:t>Topics can also be referred to : concepts, themes, genre ,</a:t>
            </a:r>
          </a:p>
          <a:p>
            <a:endParaRPr lang="en-GB" dirty="0"/>
          </a:p>
          <a:p>
            <a:r>
              <a:rPr lang="en-GB" dirty="0"/>
              <a:t>Clustering </a:t>
            </a:r>
            <a:r>
              <a:rPr lang="en-GB" dirty="0" err="1"/>
              <a:t>vrs</a:t>
            </a:r>
            <a:r>
              <a:rPr lang="en-GB" dirty="0"/>
              <a:t> Topic Modelling:</a:t>
            </a:r>
          </a:p>
          <a:p>
            <a:pPr lvl="1"/>
            <a:r>
              <a:rPr lang="en-GB" dirty="0"/>
              <a:t>Clustering seeks to establish groups of documents within a corpus</a:t>
            </a:r>
          </a:p>
          <a:p>
            <a:endParaRPr lang="en-GB" dirty="0"/>
          </a:p>
          <a:p>
            <a:r>
              <a:rPr lang="en-US" dirty="0"/>
              <a:t>Python Implementations  (Movie Review Case study)</a:t>
            </a:r>
          </a:p>
          <a:p>
            <a:endParaRPr lang="en-US" dirty="0"/>
          </a:p>
        </p:txBody>
      </p:sp>
      <p:sp>
        <p:nvSpPr>
          <p:cNvPr id="5" name="Footer Placeholder 4">
            <a:extLst>
              <a:ext uri="{FF2B5EF4-FFF2-40B4-BE49-F238E27FC236}">
                <a16:creationId xmlns:a16="http://schemas.microsoft.com/office/drawing/2014/main" id="{026CAC56-5356-F242-8737-A9C067BDF245}"/>
              </a:ext>
            </a:extLst>
          </p:cNvPr>
          <p:cNvSpPr>
            <a:spLocks noGrp="1"/>
          </p:cNvSpPr>
          <p:nvPr>
            <p:ph type="ftr" sz="quarter" idx="11"/>
          </p:nvPr>
        </p:nvSpPr>
        <p:spPr/>
        <p:txBody>
          <a:bodyPr/>
          <a:lstStyle/>
          <a:p>
            <a:r>
              <a:rPr lang="en-CA"/>
              <a:t>F21 AA Applied Text Analytics</a:t>
            </a:r>
            <a:endParaRPr lang="en-US"/>
          </a:p>
        </p:txBody>
      </p:sp>
    </p:spTree>
    <p:extLst>
      <p:ext uri="{BB962C8B-B14F-4D97-AF65-F5344CB8AC3E}">
        <p14:creationId xmlns:p14="http://schemas.microsoft.com/office/powerpoint/2010/main" val="3759785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1815-5279-CB4D-B0F2-C072AC30A28C}"/>
              </a:ext>
            </a:extLst>
          </p:cNvPr>
          <p:cNvSpPr>
            <a:spLocks noGrp="1"/>
          </p:cNvSpPr>
          <p:nvPr>
            <p:ph type="title"/>
          </p:nvPr>
        </p:nvSpPr>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Classification Example  (Classification Report)</a:t>
            </a:r>
          </a:p>
        </p:txBody>
      </p:sp>
      <p:sp>
        <p:nvSpPr>
          <p:cNvPr id="4" name="Footer Placeholder 3">
            <a:extLst>
              <a:ext uri="{FF2B5EF4-FFF2-40B4-BE49-F238E27FC236}">
                <a16:creationId xmlns:a16="http://schemas.microsoft.com/office/drawing/2014/main" id="{C0037F1A-7B6D-9B48-9501-35755F591918}"/>
              </a:ext>
            </a:extLst>
          </p:cNvPr>
          <p:cNvSpPr>
            <a:spLocks noGrp="1"/>
          </p:cNvSpPr>
          <p:nvPr>
            <p:ph type="ftr" sz="quarter" idx="11"/>
          </p:nvPr>
        </p:nvSpPr>
        <p:spPr/>
        <p:txBody>
          <a:bodyPr/>
          <a:lstStyle/>
          <a:p>
            <a:r>
              <a:rPr lang="en-CA"/>
              <a:t>F21 AA Applied Text Analytics</a:t>
            </a:r>
            <a:endParaRPr lang="en-US"/>
          </a:p>
        </p:txBody>
      </p:sp>
      <p:pic>
        <p:nvPicPr>
          <p:cNvPr id="6" name="Content Placeholder 5">
            <a:extLst>
              <a:ext uri="{FF2B5EF4-FFF2-40B4-BE49-F238E27FC236}">
                <a16:creationId xmlns:a16="http://schemas.microsoft.com/office/drawing/2014/main" id="{638399C5-1174-7F42-90B0-62692F6614BE}"/>
              </a:ext>
            </a:extLst>
          </p:cNvPr>
          <p:cNvPicPr>
            <a:picLocks noGrp="1" noChangeAspect="1"/>
          </p:cNvPicPr>
          <p:nvPr>
            <p:ph sz="half" idx="1"/>
          </p:nvPr>
        </p:nvPicPr>
        <p:blipFill>
          <a:blip r:embed="rId3"/>
          <a:stretch>
            <a:fillRect/>
          </a:stretch>
        </p:blipFill>
        <p:spPr>
          <a:xfrm>
            <a:off x="584200" y="2425497"/>
            <a:ext cx="5181600" cy="2518546"/>
          </a:xfrm>
          <a:prstGeom prst="rect">
            <a:avLst/>
          </a:prstGeom>
        </p:spPr>
      </p:pic>
      <p:pic>
        <p:nvPicPr>
          <p:cNvPr id="11" name="Content Placeholder 10">
            <a:extLst>
              <a:ext uri="{FF2B5EF4-FFF2-40B4-BE49-F238E27FC236}">
                <a16:creationId xmlns:a16="http://schemas.microsoft.com/office/drawing/2014/main" id="{A2AEA057-4B2D-3A4A-9313-8FC2168B7660}"/>
              </a:ext>
            </a:extLst>
          </p:cNvPr>
          <p:cNvPicPr>
            <a:picLocks noGrp="1" noChangeAspect="1"/>
          </p:cNvPicPr>
          <p:nvPr>
            <p:ph sz="half" idx="2"/>
          </p:nvPr>
        </p:nvPicPr>
        <p:blipFill>
          <a:blip r:embed="rId4"/>
          <a:stretch>
            <a:fillRect/>
          </a:stretch>
        </p:blipFill>
        <p:spPr>
          <a:xfrm>
            <a:off x="6172200" y="2356366"/>
            <a:ext cx="5181600" cy="2195887"/>
          </a:xfrm>
          <a:prstGeom prst="rect">
            <a:avLst/>
          </a:prstGeom>
        </p:spPr>
      </p:pic>
      <p:sp>
        <p:nvSpPr>
          <p:cNvPr id="3" name="TextBox 2">
            <a:extLst>
              <a:ext uri="{FF2B5EF4-FFF2-40B4-BE49-F238E27FC236}">
                <a16:creationId xmlns:a16="http://schemas.microsoft.com/office/drawing/2014/main" id="{EEBDEA41-5BD7-B946-B419-27C6822E6DB1}"/>
              </a:ext>
            </a:extLst>
          </p:cNvPr>
          <p:cNvSpPr txBox="1"/>
          <p:nvPr/>
        </p:nvSpPr>
        <p:spPr>
          <a:xfrm>
            <a:off x="6536267" y="5283200"/>
            <a:ext cx="5488426" cy="646331"/>
          </a:xfrm>
          <a:prstGeom prst="rect">
            <a:avLst/>
          </a:prstGeom>
          <a:solidFill>
            <a:schemeClr val="accent4">
              <a:lumMod val="20000"/>
              <a:lumOff val="80000"/>
            </a:schemeClr>
          </a:solidFill>
        </p:spPr>
        <p:txBody>
          <a:bodyPr wrap="none" rtlCol="0">
            <a:spAutoFit/>
          </a:bodyPr>
          <a:lstStyle/>
          <a:p>
            <a:r>
              <a:rPr lang="en-GB" dirty="0"/>
              <a:t>Printing per-class breakdown of model performance</a:t>
            </a:r>
          </a:p>
          <a:p>
            <a:r>
              <a:rPr lang="en-GB" dirty="0"/>
              <a:t>Here we have 6 classes for customer hobby/preferences </a:t>
            </a:r>
          </a:p>
        </p:txBody>
      </p:sp>
      <p:sp>
        <p:nvSpPr>
          <p:cNvPr id="5" name="TextBox 4">
            <a:extLst>
              <a:ext uri="{FF2B5EF4-FFF2-40B4-BE49-F238E27FC236}">
                <a16:creationId xmlns:a16="http://schemas.microsoft.com/office/drawing/2014/main" id="{8CD580AC-98C6-C343-B11B-8B2965BE6474}"/>
              </a:ext>
            </a:extLst>
          </p:cNvPr>
          <p:cNvSpPr txBox="1"/>
          <p:nvPr/>
        </p:nvSpPr>
        <p:spPr>
          <a:xfrm>
            <a:off x="6705177" y="1436895"/>
            <a:ext cx="5663153" cy="369332"/>
          </a:xfrm>
          <a:prstGeom prst="rect">
            <a:avLst/>
          </a:prstGeom>
          <a:solidFill>
            <a:schemeClr val="accent4">
              <a:lumMod val="20000"/>
              <a:lumOff val="80000"/>
            </a:schemeClr>
          </a:solidFill>
        </p:spPr>
        <p:txBody>
          <a:bodyPr wrap="none" rtlCol="0">
            <a:spAutoFit/>
          </a:bodyPr>
          <a:lstStyle/>
          <a:p>
            <a:r>
              <a:rPr lang="en-GB" dirty="0"/>
              <a:t>Support shows how many test instances were used /class </a:t>
            </a:r>
          </a:p>
        </p:txBody>
      </p:sp>
    </p:spTree>
    <p:extLst>
      <p:ext uri="{BB962C8B-B14F-4D97-AF65-F5344CB8AC3E}">
        <p14:creationId xmlns:p14="http://schemas.microsoft.com/office/powerpoint/2010/main" val="3771397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1815-5279-CB4D-B0F2-C072AC30A28C}"/>
              </a:ext>
            </a:extLst>
          </p:cNvPr>
          <p:cNvSpPr>
            <a:spLocks noGrp="1"/>
          </p:cNvSpPr>
          <p:nvPr>
            <p:ph type="title"/>
          </p:nvPr>
        </p:nvSpPr>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Classification Example  (Model Comparison)</a:t>
            </a:r>
          </a:p>
        </p:txBody>
      </p:sp>
      <p:sp>
        <p:nvSpPr>
          <p:cNvPr id="4" name="Footer Placeholder 3">
            <a:extLst>
              <a:ext uri="{FF2B5EF4-FFF2-40B4-BE49-F238E27FC236}">
                <a16:creationId xmlns:a16="http://schemas.microsoft.com/office/drawing/2014/main" id="{C0037F1A-7B6D-9B48-9501-35755F591918}"/>
              </a:ext>
            </a:extLst>
          </p:cNvPr>
          <p:cNvSpPr>
            <a:spLocks noGrp="1"/>
          </p:cNvSpPr>
          <p:nvPr>
            <p:ph type="ftr" sz="quarter" idx="11"/>
          </p:nvPr>
        </p:nvSpPr>
        <p:spPr/>
        <p:txBody>
          <a:bodyPr/>
          <a:lstStyle/>
          <a:p>
            <a:r>
              <a:rPr lang="en-CA"/>
              <a:t>F21 AA Applied Text Analytics</a:t>
            </a:r>
            <a:endParaRPr lang="en-US"/>
          </a:p>
        </p:txBody>
      </p:sp>
      <p:pic>
        <p:nvPicPr>
          <p:cNvPr id="6" name="Content Placeholder 5">
            <a:extLst>
              <a:ext uri="{FF2B5EF4-FFF2-40B4-BE49-F238E27FC236}">
                <a16:creationId xmlns:a16="http://schemas.microsoft.com/office/drawing/2014/main" id="{7C1FA79F-C47B-0C49-A6D6-E0DF271081E4}"/>
              </a:ext>
            </a:extLst>
          </p:cNvPr>
          <p:cNvPicPr>
            <a:picLocks noGrp="1" noChangeAspect="1"/>
          </p:cNvPicPr>
          <p:nvPr>
            <p:ph sz="half" idx="1"/>
          </p:nvPr>
        </p:nvPicPr>
        <p:blipFill>
          <a:blip r:embed="rId3"/>
          <a:stretch>
            <a:fillRect/>
          </a:stretch>
        </p:blipFill>
        <p:spPr>
          <a:xfrm>
            <a:off x="1803400" y="1690689"/>
            <a:ext cx="6959600" cy="2230298"/>
          </a:xfrm>
          <a:prstGeom prst="rect">
            <a:avLst/>
          </a:prstGeom>
        </p:spPr>
      </p:pic>
      <p:sp>
        <p:nvSpPr>
          <p:cNvPr id="11" name="TextBox 10">
            <a:extLst>
              <a:ext uri="{FF2B5EF4-FFF2-40B4-BE49-F238E27FC236}">
                <a16:creationId xmlns:a16="http://schemas.microsoft.com/office/drawing/2014/main" id="{1D003028-0528-204F-AE70-272D0B3E1B9E}"/>
              </a:ext>
            </a:extLst>
          </p:cNvPr>
          <p:cNvSpPr txBox="1"/>
          <p:nvPr/>
        </p:nvSpPr>
        <p:spPr>
          <a:xfrm flipH="1">
            <a:off x="1524000" y="4660990"/>
            <a:ext cx="7518400" cy="923330"/>
          </a:xfrm>
          <a:prstGeom prst="rect">
            <a:avLst/>
          </a:prstGeom>
          <a:noFill/>
        </p:spPr>
        <p:txBody>
          <a:bodyPr wrap="square" rtlCol="0">
            <a:spAutoFit/>
          </a:bodyPr>
          <a:lstStyle/>
          <a:p>
            <a:r>
              <a:rPr lang="en-CA" dirty="0"/>
              <a:t>Through model comparison of this type, it becomes easy to test combinations of features, hyperparameters, and algorithms to find the best performing model for your domain.</a:t>
            </a:r>
            <a:endParaRPr lang="en-GB" dirty="0"/>
          </a:p>
        </p:txBody>
      </p:sp>
    </p:spTree>
    <p:extLst>
      <p:ext uri="{BB962C8B-B14F-4D97-AF65-F5344CB8AC3E}">
        <p14:creationId xmlns:p14="http://schemas.microsoft.com/office/powerpoint/2010/main" val="3734730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1815-5279-CB4D-B0F2-C072AC30A28C}"/>
              </a:ext>
            </a:extLst>
          </p:cNvPr>
          <p:cNvSpPr>
            <a:spLocks noGrp="1"/>
          </p:cNvSpPr>
          <p:nvPr>
            <p:ph type="title"/>
          </p:nvPr>
        </p:nvSpPr>
        <p:spPr>
          <a:xfrm>
            <a:off x="237067" y="365125"/>
            <a:ext cx="11717866" cy="803275"/>
          </a:xfrm>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Classification Example  (Model Comparison-code)</a:t>
            </a:r>
          </a:p>
        </p:txBody>
      </p:sp>
      <p:sp>
        <p:nvSpPr>
          <p:cNvPr id="4" name="Footer Placeholder 3">
            <a:extLst>
              <a:ext uri="{FF2B5EF4-FFF2-40B4-BE49-F238E27FC236}">
                <a16:creationId xmlns:a16="http://schemas.microsoft.com/office/drawing/2014/main" id="{C0037F1A-7B6D-9B48-9501-35755F591918}"/>
              </a:ext>
            </a:extLst>
          </p:cNvPr>
          <p:cNvSpPr>
            <a:spLocks noGrp="1"/>
          </p:cNvSpPr>
          <p:nvPr>
            <p:ph type="ftr" sz="quarter" idx="11"/>
          </p:nvPr>
        </p:nvSpPr>
        <p:spPr>
          <a:xfrm>
            <a:off x="4038600" y="6409531"/>
            <a:ext cx="4114800" cy="365125"/>
          </a:xfrm>
        </p:spPr>
        <p:txBody>
          <a:bodyPr/>
          <a:lstStyle/>
          <a:p>
            <a:r>
              <a:rPr lang="en-CA"/>
              <a:t>F21 AA Applied Text Analytics</a:t>
            </a:r>
            <a:endParaRPr lang="en-US"/>
          </a:p>
        </p:txBody>
      </p:sp>
      <p:pic>
        <p:nvPicPr>
          <p:cNvPr id="7" name="Picture 6">
            <a:extLst>
              <a:ext uri="{FF2B5EF4-FFF2-40B4-BE49-F238E27FC236}">
                <a16:creationId xmlns:a16="http://schemas.microsoft.com/office/drawing/2014/main" id="{746650F4-4AA2-3E48-B50F-B4EFD8DD449B}"/>
              </a:ext>
            </a:extLst>
          </p:cNvPr>
          <p:cNvPicPr>
            <a:picLocks noChangeAspect="1"/>
          </p:cNvPicPr>
          <p:nvPr/>
        </p:nvPicPr>
        <p:blipFill>
          <a:blip r:embed="rId3"/>
          <a:stretch>
            <a:fillRect/>
          </a:stretch>
        </p:blipFill>
        <p:spPr>
          <a:xfrm>
            <a:off x="635000" y="1347787"/>
            <a:ext cx="5740400" cy="5008563"/>
          </a:xfrm>
          <a:prstGeom prst="rect">
            <a:avLst/>
          </a:prstGeom>
        </p:spPr>
      </p:pic>
    </p:spTree>
    <p:extLst>
      <p:ext uri="{BB962C8B-B14F-4D97-AF65-F5344CB8AC3E}">
        <p14:creationId xmlns:p14="http://schemas.microsoft.com/office/powerpoint/2010/main" val="3149159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1815-5279-CB4D-B0F2-C072AC30A28C}"/>
              </a:ext>
            </a:extLst>
          </p:cNvPr>
          <p:cNvSpPr>
            <a:spLocks noGrp="1"/>
          </p:cNvSpPr>
          <p:nvPr>
            <p:ph type="title"/>
          </p:nvPr>
        </p:nvSpPr>
        <p:spPr>
          <a:xfrm>
            <a:off x="237067" y="365125"/>
            <a:ext cx="11717866" cy="803275"/>
          </a:xfrm>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Classification Example  (Model Comparison-code)</a:t>
            </a:r>
          </a:p>
        </p:txBody>
      </p:sp>
      <p:sp>
        <p:nvSpPr>
          <p:cNvPr id="4" name="Footer Placeholder 3">
            <a:extLst>
              <a:ext uri="{FF2B5EF4-FFF2-40B4-BE49-F238E27FC236}">
                <a16:creationId xmlns:a16="http://schemas.microsoft.com/office/drawing/2014/main" id="{C0037F1A-7B6D-9B48-9501-35755F591918}"/>
              </a:ext>
            </a:extLst>
          </p:cNvPr>
          <p:cNvSpPr>
            <a:spLocks noGrp="1"/>
          </p:cNvSpPr>
          <p:nvPr>
            <p:ph type="ftr" sz="quarter" idx="11"/>
          </p:nvPr>
        </p:nvSpPr>
        <p:spPr>
          <a:xfrm>
            <a:off x="4038600" y="6409531"/>
            <a:ext cx="4114800" cy="365125"/>
          </a:xfrm>
        </p:spPr>
        <p:txBody>
          <a:bodyPr/>
          <a:lstStyle/>
          <a:p>
            <a:r>
              <a:rPr lang="en-CA"/>
              <a:t>F21 AA Applied Text Analytics</a:t>
            </a:r>
            <a:endParaRPr lang="en-US"/>
          </a:p>
        </p:txBody>
      </p:sp>
      <p:sp>
        <p:nvSpPr>
          <p:cNvPr id="5" name="Content Placeholder 4">
            <a:extLst>
              <a:ext uri="{FF2B5EF4-FFF2-40B4-BE49-F238E27FC236}">
                <a16:creationId xmlns:a16="http://schemas.microsoft.com/office/drawing/2014/main" id="{2B5B5526-4FD6-3345-BD01-A514CC32046C}"/>
              </a:ext>
            </a:extLst>
          </p:cNvPr>
          <p:cNvSpPr>
            <a:spLocks noGrp="1"/>
          </p:cNvSpPr>
          <p:nvPr>
            <p:ph sz="half" idx="1"/>
          </p:nvPr>
        </p:nvSpPr>
        <p:spPr>
          <a:xfrm>
            <a:off x="6410234" y="1767273"/>
            <a:ext cx="5181600" cy="4351338"/>
          </a:xfrm>
        </p:spPr>
        <p:txBody>
          <a:bodyPr>
            <a:normAutofit fontScale="92500" lnSpcReduction="10000"/>
          </a:bodyPr>
          <a:lstStyle/>
          <a:p>
            <a:pPr marL="0" indent="0">
              <a:buNone/>
            </a:pPr>
            <a:endParaRPr lang="en-GB" sz="1300" dirty="0"/>
          </a:p>
          <a:p>
            <a:pPr marL="0" indent="0">
              <a:buNone/>
            </a:pPr>
            <a:endParaRPr lang="en-GB" sz="1300" dirty="0"/>
          </a:p>
          <a:p>
            <a:pPr marL="0" indent="0">
              <a:buNone/>
            </a:pPr>
            <a:r>
              <a:rPr lang="en-GB" sz="1300" b="1" dirty="0">
                <a:solidFill>
                  <a:schemeClr val="tx2"/>
                </a:solidFill>
              </a:rPr>
              <a:t>Creating the table headings </a:t>
            </a:r>
          </a:p>
          <a:p>
            <a:pPr marL="0" indent="0">
              <a:buNone/>
            </a:pPr>
            <a:endParaRPr lang="en-GB" sz="1300" b="1" dirty="0">
              <a:solidFill>
                <a:schemeClr val="tx2"/>
              </a:solidFill>
            </a:endParaRPr>
          </a:p>
          <a:p>
            <a:pPr marL="0" indent="0">
              <a:buNone/>
            </a:pPr>
            <a:r>
              <a:rPr lang="en-GB" sz="1300" b="1" dirty="0">
                <a:solidFill>
                  <a:schemeClr val="tx2"/>
                </a:solidFill>
              </a:rPr>
              <a:t>For each model store scores in dictionary </a:t>
            </a:r>
          </a:p>
          <a:p>
            <a:pPr marL="0" indent="0">
              <a:buNone/>
            </a:pPr>
            <a:r>
              <a:rPr lang="en-GB" sz="1300" b="1" dirty="0">
                <a:solidFill>
                  <a:schemeClr val="tx2"/>
                </a:solidFill>
              </a:rPr>
              <a:t>Each model is tested on pre-generated k folds </a:t>
            </a:r>
          </a:p>
          <a:p>
            <a:pPr marL="0" indent="0">
              <a:buNone/>
            </a:pPr>
            <a:endParaRPr lang="en-GB" sz="1300" b="1" dirty="0">
              <a:solidFill>
                <a:schemeClr val="tx2"/>
              </a:solidFill>
            </a:endParaRPr>
          </a:p>
          <a:p>
            <a:pPr marL="0" indent="0">
              <a:buNone/>
            </a:pPr>
            <a:endParaRPr lang="en-GB" sz="1300" b="1" dirty="0">
              <a:solidFill>
                <a:schemeClr val="tx2"/>
              </a:solidFill>
            </a:endParaRPr>
          </a:p>
          <a:p>
            <a:pPr marL="0" indent="0">
              <a:buNone/>
            </a:pPr>
            <a:endParaRPr lang="en-GB" sz="1300" b="1" dirty="0">
              <a:solidFill>
                <a:schemeClr val="tx2"/>
              </a:solidFill>
            </a:endParaRPr>
          </a:p>
          <a:p>
            <a:pPr marL="0" indent="0">
              <a:buNone/>
            </a:pPr>
            <a:endParaRPr lang="en-GB" sz="1300" b="1" dirty="0">
              <a:solidFill>
                <a:schemeClr val="tx2"/>
              </a:solidFill>
            </a:endParaRPr>
          </a:p>
          <a:p>
            <a:pPr marL="0" indent="0">
              <a:buNone/>
            </a:pPr>
            <a:endParaRPr lang="en-GB" sz="1300" b="1" dirty="0">
              <a:solidFill>
                <a:schemeClr val="tx2"/>
              </a:solidFill>
            </a:endParaRPr>
          </a:p>
          <a:p>
            <a:pPr marL="0" indent="0">
              <a:buNone/>
            </a:pPr>
            <a:r>
              <a:rPr lang="en-GB" sz="1300" b="1" dirty="0">
                <a:solidFill>
                  <a:schemeClr val="tx2"/>
                </a:solidFill>
              </a:rPr>
              <a:t>Creating a row of the table</a:t>
            </a:r>
          </a:p>
          <a:p>
            <a:pPr marL="0" indent="0">
              <a:buNone/>
            </a:pPr>
            <a:r>
              <a:rPr lang="en-GB" sz="1300" b="1" dirty="0">
                <a:solidFill>
                  <a:schemeClr val="tx2"/>
                </a:solidFill>
              </a:rPr>
              <a:t>First element in the raw is the model name</a:t>
            </a:r>
          </a:p>
          <a:p>
            <a:pPr marL="0" indent="0">
              <a:buNone/>
            </a:pPr>
            <a:r>
              <a:rPr lang="en-GB" sz="1300" b="1" dirty="0">
                <a:solidFill>
                  <a:schemeClr val="tx2"/>
                </a:solidFill>
              </a:rPr>
              <a:t>Add mean score from each fold to the </a:t>
            </a:r>
            <a:r>
              <a:rPr lang="en-GB" sz="1300" b="1">
                <a:solidFill>
                  <a:schemeClr val="tx2"/>
                </a:solidFill>
              </a:rPr>
              <a:t>table </a:t>
            </a:r>
            <a:r>
              <a:rPr lang="en-GB" sz="1300" b="1" dirty="0">
                <a:solidFill>
                  <a:schemeClr val="tx2"/>
                </a:solidFill>
              </a:rPr>
              <a:t>(</a:t>
            </a:r>
            <a:r>
              <a:rPr lang="en-GB" sz="1300" b="1">
                <a:solidFill>
                  <a:schemeClr val="tx2"/>
                </a:solidFill>
              </a:rPr>
              <a:t>field </a:t>
            </a:r>
            <a:r>
              <a:rPr lang="en-GB" sz="1300" b="1" dirty="0">
                <a:solidFill>
                  <a:schemeClr val="tx2"/>
                </a:solidFill>
              </a:rPr>
              <a:t>1-4 are evaluation scores  for each </a:t>
            </a:r>
            <a:r>
              <a:rPr lang="en-GB" sz="1300" b="1">
                <a:solidFill>
                  <a:schemeClr val="tx2"/>
                </a:solidFill>
              </a:rPr>
              <a:t>model )</a:t>
            </a:r>
            <a:endParaRPr lang="en-GB" sz="1300" b="1" dirty="0">
              <a:solidFill>
                <a:schemeClr val="tx2"/>
              </a:solidFill>
            </a:endParaRPr>
          </a:p>
          <a:p>
            <a:pPr marL="0" indent="0">
              <a:buNone/>
            </a:pPr>
            <a:r>
              <a:rPr lang="en-GB" sz="1300" b="1" dirty="0">
                <a:solidFill>
                  <a:schemeClr val="tx2"/>
                </a:solidFill>
              </a:rPr>
              <a:t>Sort table to display best F1 score(last column -1)</a:t>
            </a:r>
          </a:p>
          <a:p>
            <a:endParaRPr lang="en-GB" dirty="0"/>
          </a:p>
        </p:txBody>
      </p:sp>
      <p:pic>
        <p:nvPicPr>
          <p:cNvPr id="7" name="Picture 6">
            <a:extLst>
              <a:ext uri="{FF2B5EF4-FFF2-40B4-BE49-F238E27FC236}">
                <a16:creationId xmlns:a16="http://schemas.microsoft.com/office/drawing/2014/main" id="{746650F4-4AA2-3E48-B50F-B4EFD8DD449B}"/>
              </a:ext>
            </a:extLst>
          </p:cNvPr>
          <p:cNvPicPr>
            <a:picLocks noChangeAspect="1"/>
          </p:cNvPicPr>
          <p:nvPr/>
        </p:nvPicPr>
        <p:blipFill>
          <a:blip r:embed="rId3"/>
          <a:stretch>
            <a:fillRect/>
          </a:stretch>
        </p:blipFill>
        <p:spPr>
          <a:xfrm>
            <a:off x="669834" y="1258093"/>
            <a:ext cx="5740400" cy="5008563"/>
          </a:xfrm>
          <a:prstGeom prst="rect">
            <a:avLst/>
          </a:prstGeom>
        </p:spPr>
      </p:pic>
      <p:sp>
        <p:nvSpPr>
          <p:cNvPr id="3" name="Rectangle 2">
            <a:extLst>
              <a:ext uri="{FF2B5EF4-FFF2-40B4-BE49-F238E27FC236}">
                <a16:creationId xmlns:a16="http://schemas.microsoft.com/office/drawing/2014/main" id="{63974280-0593-0946-A489-ABB76B0F36CC}"/>
              </a:ext>
            </a:extLst>
          </p:cNvPr>
          <p:cNvSpPr/>
          <p:nvPr/>
        </p:nvSpPr>
        <p:spPr>
          <a:xfrm>
            <a:off x="827314" y="2290354"/>
            <a:ext cx="5120640" cy="23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40AEAE2-5634-1640-9DCE-1F656E73A880}"/>
              </a:ext>
            </a:extLst>
          </p:cNvPr>
          <p:cNvSpPr/>
          <p:nvPr/>
        </p:nvSpPr>
        <p:spPr>
          <a:xfrm>
            <a:off x="1018903" y="5358881"/>
            <a:ext cx="4929051" cy="2086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79E2DF7-E0A2-8041-BCD5-88F44FD3D8D9}"/>
              </a:ext>
            </a:extLst>
          </p:cNvPr>
          <p:cNvSpPr/>
          <p:nvPr/>
        </p:nvSpPr>
        <p:spPr>
          <a:xfrm>
            <a:off x="1001486" y="5801612"/>
            <a:ext cx="4929051" cy="2086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2043A19-A63A-E84E-8E00-23202C3201B0}"/>
              </a:ext>
            </a:extLst>
          </p:cNvPr>
          <p:cNvSpPr/>
          <p:nvPr/>
        </p:nvSpPr>
        <p:spPr>
          <a:xfrm>
            <a:off x="1228634" y="2762066"/>
            <a:ext cx="3853543" cy="3294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1383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A91301-05DF-CC42-8465-1B5ECE28B7BC}"/>
              </a:ext>
            </a:extLst>
          </p:cNvPr>
          <p:cNvSpPr>
            <a:spLocks noGrp="1"/>
          </p:cNvSpPr>
          <p:nvPr>
            <p:ph type="title"/>
          </p:nvPr>
        </p:nvSpPr>
        <p:spPr/>
        <p:txBody>
          <a:bodyPr/>
          <a:lstStyle/>
          <a:p>
            <a:r>
              <a:rPr lang="en-CA" dirty="0">
                <a:solidFill>
                  <a:schemeClr val="accent2">
                    <a:lumMod val="75000"/>
                  </a:schemeClr>
                </a:solidFill>
                <a:effectLst>
                  <a:outerShdw blurRad="38100" dist="38100" dir="2700000" algn="tl">
                    <a:srgbClr val="000000">
                      <a:alpha val="43137"/>
                    </a:srgbClr>
                  </a:outerShdw>
                </a:effectLst>
              </a:rPr>
              <a:t>Applied text analytics (common workflow)</a:t>
            </a:r>
            <a:br>
              <a:rPr lang="en-CA" dirty="0">
                <a:solidFill>
                  <a:schemeClr val="accent2">
                    <a:lumMod val="75000"/>
                  </a:schemeClr>
                </a:solidFill>
                <a:effectLst>
                  <a:outerShdw blurRad="38100" dist="38100" dir="2700000" algn="tl">
                    <a:srgbClr val="000000">
                      <a:alpha val="43137"/>
                    </a:srgbClr>
                  </a:outerShdw>
                </a:effectLst>
              </a:rPr>
            </a:br>
            <a:endParaRPr lang="en-GB" dirty="0">
              <a:solidFill>
                <a:schemeClr val="accent2">
                  <a:lumMod val="75000"/>
                </a:schemeClr>
              </a:solidFill>
              <a:effectLst>
                <a:outerShdw blurRad="38100" dist="38100" dir="2700000" algn="tl">
                  <a:srgbClr val="000000">
                    <a:alpha val="43137"/>
                  </a:srgbClr>
                </a:outerShdw>
              </a:effectLst>
            </a:endParaRPr>
          </a:p>
        </p:txBody>
      </p:sp>
      <p:sp>
        <p:nvSpPr>
          <p:cNvPr id="7" name="Content Placeholder 6">
            <a:extLst>
              <a:ext uri="{FF2B5EF4-FFF2-40B4-BE49-F238E27FC236}">
                <a16:creationId xmlns:a16="http://schemas.microsoft.com/office/drawing/2014/main" id="{A639CA7A-6B1C-4847-88EA-46862E5FBA0F}"/>
              </a:ext>
            </a:extLst>
          </p:cNvPr>
          <p:cNvSpPr>
            <a:spLocks noGrp="1"/>
          </p:cNvSpPr>
          <p:nvPr>
            <p:ph idx="1"/>
          </p:nvPr>
        </p:nvSpPr>
        <p:spPr/>
        <p:txBody>
          <a:bodyPr/>
          <a:lstStyle/>
          <a:p>
            <a:r>
              <a:rPr lang="en-CA" dirty="0"/>
              <a:t>Create a corpus</a:t>
            </a:r>
          </a:p>
          <a:p>
            <a:r>
              <a:rPr lang="en-CA" dirty="0"/>
              <a:t> Select a vectorization technique</a:t>
            </a:r>
          </a:p>
          <a:p>
            <a:r>
              <a:rPr lang="en-CA" dirty="0"/>
              <a:t>Fit a model, and evaluate using cross-validation. </a:t>
            </a:r>
          </a:p>
          <a:p>
            <a:r>
              <a:rPr lang="en-CA" dirty="0"/>
              <a:t>Wash, rinse, repeat, and compare results. </a:t>
            </a:r>
          </a:p>
          <a:p>
            <a:r>
              <a:rPr lang="en-CA" dirty="0"/>
              <a:t>At application time, select the model with the best result based on cross-validation and use it to make predictions. </a:t>
            </a:r>
          </a:p>
          <a:p>
            <a:r>
              <a:rPr lang="en-CA" dirty="0"/>
              <a:t>Choose metrics such as precision, recall, accuracy, and F1 scores that can be used to guide our selection of algorithms. </a:t>
            </a:r>
          </a:p>
          <a:p>
            <a:endParaRPr lang="en-GB" dirty="0"/>
          </a:p>
        </p:txBody>
      </p:sp>
      <p:sp>
        <p:nvSpPr>
          <p:cNvPr id="5" name="Footer Placeholder 4">
            <a:extLst>
              <a:ext uri="{FF2B5EF4-FFF2-40B4-BE49-F238E27FC236}">
                <a16:creationId xmlns:a16="http://schemas.microsoft.com/office/drawing/2014/main" id="{6EC0F860-9685-FC4D-A5F6-F9AD91C19C17}"/>
              </a:ext>
            </a:extLst>
          </p:cNvPr>
          <p:cNvSpPr>
            <a:spLocks noGrp="1"/>
          </p:cNvSpPr>
          <p:nvPr>
            <p:ph type="ftr" sz="quarter" idx="11"/>
          </p:nvPr>
        </p:nvSpPr>
        <p:spPr/>
        <p:txBody>
          <a:bodyPr/>
          <a:lstStyle/>
          <a:p>
            <a:r>
              <a:rPr lang="en-CA"/>
              <a:t>F21 AA Applied Text Analytics</a:t>
            </a:r>
            <a:endParaRPr lang="en-US"/>
          </a:p>
        </p:txBody>
      </p:sp>
    </p:spTree>
    <p:extLst>
      <p:ext uri="{BB962C8B-B14F-4D97-AF65-F5344CB8AC3E}">
        <p14:creationId xmlns:p14="http://schemas.microsoft.com/office/powerpoint/2010/main" val="3221804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4104D-2419-FB46-9678-71EDF3C23836}"/>
              </a:ext>
            </a:extLst>
          </p:cNvPr>
          <p:cNvSpPr>
            <a:spLocks noGrp="1"/>
          </p:cNvSpPr>
          <p:nvPr>
            <p:ph type="title"/>
          </p:nvPr>
        </p:nvSpPr>
        <p:spPr/>
        <p:txBody>
          <a:bodyPr/>
          <a:lstStyle/>
          <a:p>
            <a:r>
              <a:rPr lang="en-GB" dirty="0"/>
              <a:t>Reference  (Examples –p. 89-94)</a:t>
            </a:r>
          </a:p>
        </p:txBody>
      </p:sp>
      <p:sp>
        <p:nvSpPr>
          <p:cNvPr id="3" name="Content Placeholder 2">
            <a:extLst>
              <a:ext uri="{FF2B5EF4-FFF2-40B4-BE49-F238E27FC236}">
                <a16:creationId xmlns:a16="http://schemas.microsoft.com/office/drawing/2014/main" id="{4DC7378E-09F1-DD42-AED5-4C7C75E67FC8}"/>
              </a:ext>
            </a:extLst>
          </p:cNvPr>
          <p:cNvSpPr>
            <a:spLocks noGrp="1"/>
          </p:cNvSpPr>
          <p:nvPr>
            <p:ph idx="1"/>
          </p:nvPr>
        </p:nvSpPr>
        <p:spPr/>
        <p:txBody>
          <a:bodyPr/>
          <a:lstStyle/>
          <a:p>
            <a:pPr marL="0" indent="0">
              <a:buNone/>
            </a:pPr>
            <a:r>
              <a:rPr lang="en-GB" dirty="0"/>
              <a:t>Constructing a pipeline for:</a:t>
            </a:r>
          </a:p>
          <a:p>
            <a:r>
              <a:rPr lang="en-GB" dirty="0"/>
              <a:t>Normalization</a:t>
            </a:r>
          </a:p>
          <a:p>
            <a:r>
              <a:rPr lang="en-GB" dirty="0"/>
              <a:t>If-</a:t>
            </a:r>
            <a:r>
              <a:rPr lang="en-GB" dirty="0" err="1"/>
              <a:t>Idf</a:t>
            </a:r>
            <a:r>
              <a:rPr lang="en-GB" dirty="0"/>
              <a:t> (vectorization)</a:t>
            </a:r>
          </a:p>
          <a:p>
            <a:r>
              <a:rPr lang="en-GB" dirty="0"/>
              <a:t>Fitting Logistic Regression, NB &amp; SVM</a:t>
            </a:r>
          </a:p>
          <a:p>
            <a:r>
              <a:rPr lang="en-GB" dirty="0"/>
              <a:t>Scoring &amp; evaluating the classifiers based on accuracy, recall, F1,..etc in tabular form</a:t>
            </a:r>
          </a:p>
          <a:p>
            <a:endParaRPr lang="en-GB" dirty="0"/>
          </a:p>
          <a:p>
            <a:endParaRPr lang="en-GB" dirty="0"/>
          </a:p>
        </p:txBody>
      </p:sp>
      <p:sp>
        <p:nvSpPr>
          <p:cNvPr id="4" name="Footer Placeholder 3">
            <a:extLst>
              <a:ext uri="{FF2B5EF4-FFF2-40B4-BE49-F238E27FC236}">
                <a16:creationId xmlns:a16="http://schemas.microsoft.com/office/drawing/2014/main" id="{47641863-737A-C34B-A3A9-CC0587D8E9A7}"/>
              </a:ext>
            </a:extLst>
          </p:cNvPr>
          <p:cNvSpPr>
            <a:spLocks noGrp="1"/>
          </p:cNvSpPr>
          <p:nvPr>
            <p:ph type="ftr" sz="quarter" idx="11"/>
          </p:nvPr>
        </p:nvSpPr>
        <p:spPr/>
        <p:txBody>
          <a:bodyPr/>
          <a:lstStyle/>
          <a:p>
            <a:r>
              <a:rPr lang="en-CA"/>
              <a:t>F21 AA Applied Text Analytics</a:t>
            </a:r>
            <a:endParaRPr lang="en-US"/>
          </a:p>
        </p:txBody>
      </p:sp>
      <p:sp>
        <p:nvSpPr>
          <p:cNvPr id="6" name="TextBox 5">
            <a:extLst>
              <a:ext uri="{FF2B5EF4-FFF2-40B4-BE49-F238E27FC236}">
                <a16:creationId xmlns:a16="http://schemas.microsoft.com/office/drawing/2014/main" id="{71A2EC6A-C033-264A-B529-1AB859B43B1D}"/>
              </a:ext>
            </a:extLst>
          </p:cNvPr>
          <p:cNvSpPr txBox="1"/>
          <p:nvPr/>
        </p:nvSpPr>
        <p:spPr>
          <a:xfrm>
            <a:off x="2952529" y="5807631"/>
            <a:ext cx="8055282" cy="369332"/>
          </a:xfrm>
          <a:prstGeom prst="rect">
            <a:avLst/>
          </a:prstGeom>
          <a:solidFill>
            <a:schemeClr val="accent4">
              <a:lumMod val="20000"/>
              <a:lumOff val="80000"/>
            </a:schemeClr>
          </a:solidFill>
        </p:spPr>
        <p:txBody>
          <a:bodyPr wrap="none" rtlCol="0">
            <a:spAutoFit/>
          </a:bodyPr>
          <a:lstStyle/>
          <a:p>
            <a:r>
              <a:rPr lang="en-GB" dirty="0"/>
              <a:t>Benjamin Bengfort, Rebecca </a:t>
            </a:r>
            <a:r>
              <a:rPr lang="en-GB" dirty="0" err="1"/>
              <a:t>Bilbro</a:t>
            </a:r>
            <a:r>
              <a:rPr lang="en-GB" dirty="0"/>
              <a:t>, Tony Ojeda. “Applied Text Analysis with Python.”</a:t>
            </a:r>
          </a:p>
        </p:txBody>
      </p:sp>
    </p:spTree>
    <p:extLst>
      <p:ext uri="{BB962C8B-B14F-4D97-AF65-F5344CB8AC3E}">
        <p14:creationId xmlns:p14="http://schemas.microsoft.com/office/powerpoint/2010/main" val="2329286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D6D0-E47C-A244-B62A-35FC3FED1364}"/>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39F2BCCC-BF6E-1943-ACEA-B2C534B9DADD}"/>
              </a:ext>
            </a:extLst>
          </p:cNvPr>
          <p:cNvSpPr>
            <a:spLocks noGrp="1"/>
          </p:cNvSpPr>
          <p:nvPr>
            <p:ph idx="1"/>
          </p:nvPr>
        </p:nvSpPr>
        <p:spPr/>
        <p:txBody>
          <a:bodyPr/>
          <a:lstStyle/>
          <a:p>
            <a:r>
              <a:rPr lang="en-GB" dirty="0"/>
              <a:t>Benjamin Bengfort, Rebecca </a:t>
            </a:r>
            <a:r>
              <a:rPr lang="en-GB" dirty="0" err="1"/>
              <a:t>Bilbro</a:t>
            </a:r>
            <a:r>
              <a:rPr lang="en-GB" dirty="0"/>
              <a:t>, Tony Ojeda. “Applied Text Analysis with Python. </a:t>
            </a:r>
          </a:p>
          <a:p>
            <a:pPr marL="0" indent="0">
              <a:buNone/>
            </a:pPr>
            <a:r>
              <a:rPr lang="en-GB" b="1" dirty="0">
                <a:solidFill>
                  <a:srgbClr val="C00000"/>
                </a:solidFill>
              </a:rPr>
              <a:t>( </a:t>
            </a:r>
            <a:r>
              <a:rPr lang="en-GB" b="1" dirty="0">
                <a:solidFill>
                  <a:srgbClr val="C00000"/>
                </a:solidFill>
                <a:hlinkClick r:id="rId3"/>
              </a:rPr>
              <a:t>Interesting pipelines</a:t>
            </a:r>
            <a:r>
              <a:rPr lang="en-GB" b="1" dirty="0">
                <a:solidFill>
                  <a:srgbClr val="C00000"/>
                </a:solidFill>
              </a:rPr>
              <a:t>)</a:t>
            </a:r>
          </a:p>
          <a:p>
            <a:endParaRPr lang="en-GB" dirty="0"/>
          </a:p>
          <a:p>
            <a:r>
              <a:rPr lang="en-GB" dirty="0" err="1"/>
              <a:t>Scikit</a:t>
            </a:r>
            <a:r>
              <a:rPr lang="en-GB" dirty="0"/>
              <a:t>-learn </a:t>
            </a:r>
            <a:r>
              <a:rPr lang="en-GB" dirty="0">
                <a:hlinkClick r:id="rId4"/>
              </a:rPr>
              <a:t>https://scikit-learn.org/stable/user_guide.html</a:t>
            </a:r>
            <a:endParaRPr lang="en-GB" dirty="0"/>
          </a:p>
          <a:p>
            <a:endParaRPr lang="en-GB" dirty="0"/>
          </a:p>
        </p:txBody>
      </p:sp>
      <p:sp>
        <p:nvSpPr>
          <p:cNvPr id="4" name="Footer Placeholder 3">
            <a:extLst>
              <a:ext uri="{FF2B5EF4-FFF2-40B4-BE49-F238E27FC236}">
                <a16:creationId xmlns:a16="http://schemas.microsoft.com/office/drawing/2014/main" id="{BF41D253-834D-374D-859E-561A7FB9A265}"/>
              </a:ext>
            </a:extLst>
          </p:cNvPr>
          <p:cNvSpPr>
            <a:spLocks noGrp="1"/>
          </p:cNvSpPr>
          <p:nvPr>
            <p:ph type="ftr" sz="quarter" idx="11"/>
          </p:nvPr>
        </p:nvSpPr>
        <p:spPr/>
        <p:txBody>
          <a:bodyPr/>
          <a:lstStyle/>
          <a:p>
            <a:r>
              <a:rPr lang="en-CA"/>
              <a:t>F21 AA Applied Text Analytics</a:t>
            </a:r>
            <a:endParaRPr lang="en-US"/>
          </a:p>
        </p:txBody>
      </p:sp>
    </p:spTree>
    <p:extLst>
      <p:ext uri="{BB962C8B-B14F-4D97-AF65-F5344CB8AC3E}">
        <p14:creationId xmlns:p14="http://schemas.microsoft.com/office/powerpoint/2010/main" val="126892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E994C3-5CEF-6641-8F0E-68554B78E55B}"/>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4DD12564-D2C8-C343-A2A0-30F53A4EA5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084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B7D5-4D99-D346-A8FB-3CAA28AEB76C}"/>
              </a:ext>
            </a:extLst>
          </p:cNvPr>
          <p:cNvSpPr>
            <a:spLocks noGrp="1"/>
          </p:cNvSpPr>
          <p:nvPr>
            <p:ph type="title"/>
          </p:nvPr>
        </p:nvSpPr>
        <p:spPr/>
        <p:txBody>
          <a:bodyPr/>
          <a:lstStyle/>
          <a:p>
            <a:r>
              <a:rPr lang="en-US" sz="4000" dirty="0">
                <a:solidFill>
                  <a:schemeClr val="accent2">
                    <a:lumMod val="75000"/>
                  </a:schemeClr>
                </a:solidFill>
                <a:effectLst>
                  <a:outerShdw blurRad="38100" dist="38100" dir="2700000" algn="tl">
                    <a:srgbClr val="000000">
                      <a:alpha val="43137"/>
                    </a:srgbClr>
                  </a:outerShdw>
                </a:effectLst>
              </a:rPr>
              <a:t>Topics for this week </a:t>
            </a:r>
          </a:p>
        </p:txBody>
      </p:sp>
      <p:sp>
        <p:nvSpPr>
          <p:cNvPr id="3" name="Content Placeholder 2">
            <a:extLst>
              <a:ext uri="{FF2B5EF4-FFF2-40B4-BE49-F238E27FC236}">
                <a16:creationId xmlns:a16="http://schemas.microsoft.com/office/drawing/2014/main" id="{0AB421FC-66D7-3F40-A3EB-8F89106692D9}"/>
              </a:ext>
            </a:extLst>
          </p:cNvPr>
          <p:cNvSpPr>
            <a:spLocks noGrp="1"/>
          </p:cNvSpPr>
          <p:nvPr>
            <p:ph idx="1"/>
          </p:nvPr>
        </p:nvSpPr>
        <p:spPr>
          <a:xfrm>
            <a:off x="838200" y="1456266"/>
            <a:ext cx="10515600" cy="4900083"/>
          </a:xfrm>
        </p:spPr>
        <p:txBody>
          <a:bodyPr>
            <a:normAutofit/>
          </a:bodyPr>
          <a:lstStyle/>
          <a:p>
            <a:pPr marL="0" indent="0">
              <a:buNone/>
            </a:pPr>
            <a:r>
              <a:rPr lang="en-US" sz="3200" u="sng" dirty="0"/>
              <a:t>Overview on: </a:t>
            </a:r>
          </a:p>
          <a:p>
            <a:r>
              <a:rPr lang="en-US" sz="3200" dirty="0"/>
              <a:t>Text Analytics Pipeline &amp; workflow</a:t>
            </a:r>
          </a:p>
          <a:p>
            <a:r>
              <a:rPr lang="en-US" sz="3200" dirty="0"/>
              <a:t>Sentiment Analysis </a:t>
            </a:r>
          </a:p>
          <a:p>
            <a:endParaRPr lang="en-GB" sz="3200" dirty="0"/>
          </a:p>
          <a:p>
            <a:r>
              <a:rPr lang="en-GB" sz="3200" dirty="0"/>
              <a:t>Cw1 and Cw2 expectations and outline</a:t>
            </a:r>
          </a:p>
          <a:p>
            <a:pPr marL="0" indent="0">
              <a:buNone/>
            </a:pPr>
            <a:endParaRPr lang="en-GB" sz="3200" dirty="0"/>
          </a:p>
          <a:p>
            <a:r>
              <a:rPr lang="en-US" sz="3200" u="sng" dirty="0"/>
              <a:t>Case Study:</a:t>
            </a:r>
            <a:r>
              <a:rPr lang="en-US" sz="3200" dirty="0"/>
              <a:t>  SMS Spam case study</a:t>
            </a:r>
          </a:p>
          <a:p>
            <a:endParaRPr lang="en-GB" sz="3600" dirty="0"/>
          </a:p>
          <a:p>
            <a:pPr marL="0" indent="0">
              <a:buNone/>
            </a:pPr>
            <a:endParaRPr lang="en-US" dirty="0"/>
          </a:p>
        </p:txBody>
      </p:sp>
      <p:sp>
        <p:nvSpPr>
          <p:cNvPr id="5" name="Footer Placeholder 4">
            <a:extLst>
              <a:ext uri="{FF2B5EF4-FFF2-40B4-BE49-F238E27FC236}">
                <a16:creationId xmlns:a16="http://schemas.microsoft.com/office/drawing/2014/main" id="{026CAC56-5356-F242-8737-A9C067BDF245}"/>
              </a:ext>
            </a:extLst>
          </p:cNvPr>
          <p:cNvSpPr>
            <a:spLocks noGrp="1"/>
          </p:cNvSpPr>
          <p:nvPr>
            <p:ph type="ftr" sz="quarter" idx="11"/>
          </p:nvPr>
        </p:nvSpPr>
        <p:spPr/>
        <p:txBody>
          <a:bodyPr/>
          <a:lstStyle/>
          <a:p>
            <a:r>
              <a:rPr lang="en-CA"/>
              <a:t>F21 AA Applied Text Analytics</a:t>
            </a:r>
            <a:endParaRPr lang="en-US"/>
          </a:p>
        </p:txBody>
      </p:sp>
    </p:spTree>
    <p:extLst>
      <p:ext uri="{BB962C8B-B14F-4D97-AF65-F5344CB8AC3E}">
        <p14:creationId xmlns:p14="http://schemas.microsoft.com/office/powerpoint/2010/main" val="38297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3351-2CDC-8F46-91C4-24983AA08A63}"/>
              </a:ext>
            </a:extLst>
          </p:cNvPr>
          <p:cNvSpPr>
            <a:spLocks noGrp="1"/>
          </p:cNvSpPr>
          <p:nvPr>
            <p:ph type="title"/>
          </p:nvPr>
        </p:nvSpPr>
        <p:spPr/>
        <p:txBody>
          <a:bodyPr>
            <a:normAutofit/>
          </a:bodyPr>
          <a:lstStyle/>
          <a:p>
            <a:r>
              <a:rPr lang="en-GB" sz="4000" dirty="0">
                <a:solidFill>
                  <a:schemeClr val="accent2">
                    <a:lumMod val="75000"/>
                  </a:schemeClr>
                </a:solidFill>
                <a:effectLst>
                  <a:outerShdw blurRad="38100" dist="38100" dir="2700000" algn="tl">
                    <a:srgbClr val="000000">
                      <a:alpha val="43137"/>
                    </a:srgbClr>
                  </a:outerShdw>
                </a:effectLst>
              </a:rPr>
              <a:t>The </a:t>
            </a:r>
            <a:r>
              <a:rPr lang="en-GB" sz="4000" dirty="0" err="1">
                <a:solidFill>
                  <a:schemeClr val="accent2">
                    <a:lumMod val="75000"/>
                  </a:schemeClr>
                </a:solidFill>
                <a:effectLst>
                  <a:outerShdw blurRad="38100" dist="38100" dir="2700000" algn="tl">
                    <a:srgbClr val="000000">
                      <a:alpha val="43137"/>
                    </a:srgbClr>
                  </a:outerShdw>
                </a:effectLst>
              </a:rPr>
              <a:t>Scikit</a:t>
            </a:r>
            <a:r>
              <a:rPr lang="en-GB" sz="4000" dirty="0">
                <a:solidFill>
                  <a:schemeClr val="accent2">
                    <a:lumMod val="75000"/>
                  </a:schemeClr>
                </a:solidFill>
                <a:effectLst>
                  <a:outerShdw blurRad="38100" dist="38100" dir="2700000" algn="tl">
                    <a:srgbClr val="000000">
                      <a:alpha val="43137"/>
                    </a:srgbClr>
                  </a:outerShdw>
                </a:effectLst>
              </a:rPr>
              <a:t>-Learn API</a:t>
            </a:r>
            <a:br>
              <a:rPr lang="en-GB" dirty="0"/>
            </a:br>
            <a:endParaRPr lang="en-GB" dirty="0"/>
          </a:p>
        </p:txBody>
      </p:sp>
      <p:sp>
        <p:nvSpPr>
          <p:cNvPr id="3" name="Content Placeholder 2">
            <a:extLst>
              <a:ext uri="{FF2B5EF4-FFF2-40B4-BE49-F238E27FC236}">
                <a16:creationId xmlns:a16="http://schemas.microsoft.com/office/drawing/2014/main" id="{CA184B6F-52D2-624A-A06B-950318CCD254}"/>
              </a:ext>
            </a:extLst>
          </p:cNvPr>
          <p:cNvSpPr>
            <a:spLocks noGrp="1"/>
          </p:cNvSpPr>
          <p:nvPr>
            <p:ph idx="1"/>
          </p:nvPr>
        </p:nvSpPr>
        <p:spPr>
          <a:xfrm>
            <a:off x="838200" y="1690688"/>
            <a:ext cx="10515600" cy="4486275"/>
          </a:xfrm>
        </p:spPr>
        <p:txBody>
          <a:bodyPr>
            <a:normAutofit/>
          </a:bodyPr>
          <a:lstStyle/>
          <a:p>
            <a:r>
              <a:rPr lang="en-GB" dirty="0"/>
              <a:t>Provides an implementation of a wide selection of model families into a friendly user interface</a:t>
            </a:r>
          </a:p>
          <a:p>
            <a:endParaRPr lang="en-GB" dirty="0"/>
          </a:p>
          <a:p>
            <a:r>
              <a:rPr lang="en-GB" dirty="0"/>
              <a:t>Allows to simultaneously train a wide variety of models, evaluate and compare them, and then utilize the fitted model to make predictions on new data. </a:t>
            </a:r>
          </a:p>
          <a:p>
            <a:endParaRPr lang="en-GB" dirty="0"/>
          </a:p>
          <a:p>
            <a:r>
              <a:rPr lang="en-GB" dirty="0"/>
              <a:t>Easily to automate a prototyping and experimentation with reusing code</a:t>
            </a:r>
          </a:p>
          <a:p>
            <a:endParaRPr lang="en-GB" dirty="0"/>
          </a:p>
        </p:txBody>
      </p:sp>
      <p:sp>
        <p:nvSpPr>
          <p:cNvPr id="4" name="Footer Placeholder 3">
            <a:extLst>
              <a:ext uri="{FF2B5EF4-FFF2-40B4-BE49-F238E27FC236}">
                <a16:creationId xmlns:a16="http://schemas.microsoft.com/office/drawing/2014/main" id="{6157880B-895E-E44D-86E6-EFB1E348FD87}"/>
              </a:ext>
            </a:extLst>
          </p:cNvPr>
          <p:cNvSpPr>
            <a:spLocks noGrp="1"/>
          </p:cNvSpPr>
          <p:nvPr>
            <p:ph type="ftr" sz="quarter" idx="11"/>
          </p:nvPr>
        </p:nvSpPr>
        <p:spPr/>
        <p:txBody>
          <a:bodyPr/>
          <a:lstStyle/>
          <a:p>
            <a:r>
              <a:rPr lang="en-CA"/>
              <a:t>F21 AA Applied Text Analytics</a:t>
            </a:r>
            <a:endParaRPr lang="en-US"/>
          </a:p>
        </p:txBody>
      </p:sp>
    </p:spTree>
    <p:extLst>
      <p:ext uri="{BB962C8B-B14F-4D97-AF65-F5344CB8AC3E}">
        <p14:creationId xmlns:p14="http://schemas.microsoft.com/office/powerpoint/2010/main" val="63925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2223-ED0D-7849-97B7-D54FDD450658}"/>
              </a:ext>
            </a:extLst>
          </p:cNvPr>
          <p:cNvSpPr>
            <a:spLocks noGrp="1"/>
          </p:cNvSpPr>
          <p:nvPr>
            <p:ph type="title"/>
          </p:nvPr>
        </p:nvSpPr>
        <p:spPr/>
        <p:txBody>
          <a:bodyPr/>
          <a:lstStyle/>
          <a:p>
            <a:r>
              <a:rPr lang="en-GB" dirty="0">
                <a:solidFill>
                  <a:schemeClr val="accent2">
                    <a:lumMod val="75000"/>
                  </a:schemeClr>
                </a:solidFill>
                <a:effectLst>
                  <a:outerShdw blurRad="38100" dist="38100" dir="2700000" algn="tl">
                    <a:srgbClr val="000000">
                      <a:alpha val="43137"/>
                    </a:srgbClr>
                  </a:outerShdw>
                </a:effectLst>
              </a:rPr>
              <a:t>The </a:t>
            </a:r>
            <a:r>
              <a:rPr lang="en-GB" dirty="0" err="1">
                <a:solidFill>
                  <a:schemeClr val="accent2">
                    <a:lumMod val="75000"/>
                  </a:schemeClr>
                </a:solidFill>
                <a:effectLst>
                  <a:outerShdw blurRad="38100" dist="38100" dir="2700000" algn="tl">
                    <a:srgbClr val="000000">
                      <a:alpha val="43137"/>
                    </a:srgbClr>
                  </a:outerShdw>
                </a:effectLst>
              </a:rPr>
              <a:t>Scikit</a:t>
            </a:r>
            <a:r>
              <a:rPr lang="en-GB" dirty="0">
                <a:solidFill>
                  <a:schemeClr val="accent2">
                    <a:lumMod val="75000"/>
                  </a:schemeClr>
                </a:solidFill>
                <a:effectLst>
                  <a:outerShdw blurRad="38100" dist="38100" dir="2700000" algn="tl">
                    <a:srgbClr val="000000">
                      <a:alpha val="43137"/>
                    </a:srgbClr>
                  </a:outerShdw>
                </a:effectLst>
              </a:rPr>
              <a:t>-Learn API ( how it works)</a:t>
            </a:r>
            <a:endParaRPr lang="en-GB" dirty="0"/>
          </a:p>
        </p:txBody>
      </p:sp>
      <p:sp>
        <p:nvSpPr>
          <p:cNvPr id="3" name="Content Placeholder 2">
            <a:extLst>
              <a:ext uri="{FF2B5EF4-FFF2-40B4-BE49-F238E27FC236}">
                <a16:creationId xmlns:a16="http://schemas.microsoft.com/office/drawing/2014/main" id="{70F26AF9-B329-384E-B0D3-AD779BF531B1}"/>
              </a:ext>
            </a:extLst>
          </p:cNvPr>
          <p:cNvSpPr>
            <a:spLocks noGrp="1"/>
          </p:cNvSpPr>
          <p:nvPr>
            <p:ph idx="1"/>
          </p:nvPr>
        </p:nvSpPr>
        <p:spPr>
          <a:xfrm>
            <a:off x="838200" y="1690688"/>
            <a:ext cx="10515600" cy="4486275"/>
          </a:xfrm>
        </p:spPr>
        <p:txBody>
          <a:bodyPr>
            <a:normAutofit/>
          </a:bodyPr>
          <a:lstStyle/>
          <a:p>
            <a:r>
              <a:rPr lang="en-GB" dirty="0"/>
              <a:t>It is  object-oriented and describes a hierarchy of interfaces for different machine learning tasks. </a:t>
            </a:r>
          </a:p>
          <a:p>
            <a:endParaRPr lang="en-GB" dirty="0"/>
          </a:p>
          <a:p>
            <a:r>
              <a:rPr lang="en-GB" dirty="0"/>
              <a:t>The main interface is an Estimator</a:t>
            </a:r>
          </a:p>
          <a:p>
            <a:pPr lvl="1"/>
            <a:r>
              <a:rPr lang="en-GB" dirty="0"/>
              <a:t> any object that can learn from data. </a:t>
            </a:r>
          </a:p>
          <a:p>
            <a:pPr lvl="1"/>
            <a:endParaRPr lang="en-GB" dirty="0"/>
          </a:p>
          <a:p>
            <a:r>
              <a:rPr lang="en-GB" dirty="0"/>
              <a:t> Estimator objects implement classifiers, regressors, or clustering algorithms.</a:t>
            </a:r>
          </a:p>
          <a:p>
            <a:r>
              <a:rPr lang="en-GB" dirty="0"/>
              <a:t>They can also include a wide array of data manipulation, from dimensionality reduction to feature extraction</a:t>
            </a:r>
          </a:p>
          <a:p>
            <a:endParaRPr lang="en-GB" dirty="0"/>
          </a:p>
        </p:txBody>
      </p:sp>
      <p:sp>
        <p:nvSpPr>
          <p:cNvPr id="4" name="Footer Placeholder 3">
            <a:extLst>
              <a:ext uri="{FF2B5EF4-FFF2-40B4-BE49-F238E27FC236}">
                <a16:creationId xmlns:a16="http://schemas.microsoft.com/office/drawing/2014/main" id="{0CBA7D8E-705E-E647-ACBE-DF73210FBA65}"/>
              </a:ext>
            </a:extLst>
          </p:cNvPr>
          <p:cNvSpPr>
            <a:spLocks noGrp="1"/>
          </p:cNvSpPr>
          <p:nvPr>
            <p:ph type="ftr" sz="quarter" idx="11"/>
          </p:nvPr>
        </p:nvSpPr>
        <p:spPr/>
        <p:txBody>
          <a:bodyPr/>
          <a:lstStyle/>
          <a:p>
            <a:r>
              <a:rPr lang="en-CA"/>
              <a:t>F21 AA Applied Text Analytics</a:t>
            </a:r>
            <a:endParaRPr lang="en-US"/>
          </a:p>
        </p:txBody>
      </p:sp>
    </p:spTree>
    <p:extLst>
      <p:ext uri="{BB962C8B-B14F-4D97-AF65-F5344CB8AC3E}">
        <p14:creationId xmlns:p14="http://schemas.microsoft.com/office/powerpoint/2010/main" val="169408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DEACCD-0EB7-9844-91A2-706F67A005D4}"/>
              </a:ext>
            </a:extLst>
          </p:cNvPr>
          <p:cNvSpPr>
            <a:spLocks noGrp="1"/>
          </p:cNvSpPr>
          <p:nvPr>
            <p:ph type="title"/>
          </p:nvPr>
        </p:nvSpPr>
        <p:spPr/>
        <p:txBody>
          <a:bodyPr/>
          <a:lstStyle/>
          <a:p>
            <a:r>
              <a:rPr lang="en-CA" dirty="0">
                <a:solidFill>
                  <a:schemeClr val="accent2">
                    <a:lumMod val="75000"/>
                  </a:schemeClr>
                </a:solidFill>
                <a:effectLst>
                  <a:outerShdw blurRad="38100" dist="38100" dir="2700000" algn="tl">
                    <a:srgbClr val="000000">
                      <a:alpha val="43137"/>
                    </a:srgbClr>
                  </a:outerShdw>
                </a:effectLst>
              </a:rPr>
              <a:t>Use cases of the predict and transform methods in </a:t>
            </a:r>
            <a:r>
              <a:rPr lang="en-CA" dirty="0" err="1">
                <a:solidFill>
                  <a:schemeClr val="accent2">
                    <a:lumMod val="75000"/>
                  </a:schemeClr>
                </a:solidFill>
                <a:effectLst>
                  <a:outerShdw blurRad="38100" dist="38100" dir="2700000" algn="tl">
                    <a:srgbClr val="000000">
                      <a:alpha val="43137"/>
                    </a:srgbClr>
                  </a:outerShdw>
                </a:effectLst>
              </a:rPr>
              <a:t>Scikit_learn</a:t>
            </a:r>
            <a:r>
              <a:rPr lang="en-CA" dirty="0">
                <a:solidFill>
                  <a:schemeClr val="accent2">
                    <a:lumMod val="75000"/>
                  </a:schemeClr>
                </a:solidFill>
                <a:effectLst>
                  <a:outerShdw blurRad="38100" dist="38100" dir="2700000" algn="tl">
                    <a:srgbClr val="000000">
                      <a:alpha val="43137"/>
                    </a:srgbClr>
                  </a:outerShdw>
                </a:effectLst>
              </a:rPr>
              <a:t> </a:t>
            </a:r>
            <a:endParaRPr lang="en-GB" dirty="0">
              <a:solidFill>
                <a:schemeClr val="accent2">
                  <a:lumMod val="75000"/>
                </a:schemeClr>
              </a:solidFill>
              <a:effectLst>
                <a:outerShdw blurRad="38100" dist="38100" dir="2700000" algn="tl">
                  <a:srgbClr val="000000">
                    <a:alpha val="43137"/>
                  </a:srgbClr>
                </a:outerShdw>
              </a:effectLst>
            </a:endParaRPr>
          </a:p>
        </p:txBody>
      </p:sp>
      <p:sp>
        <p:nvSpPr>
          <p:cNvPr id="5" name="Footer Placeholder 4">
            <a:extLst>
              <a:ext uri="{FF2B5EF4-FFF2-40B4-BE49-F238E27FC236}">
                <a16:creationId xmlns:a16="http://schemas.microsoft.com/office/drawing/2014/main" id="{3DB85678-1AD0-E04E-8CB8-45D6A46FE7FD}"/>
              </a:ext>
            </a:extLst>
          </p:cNvPr>
          <p:cNvSpPr>
            <a:spLocks noGrp="1"/>
          </p:cNvSpPr>
          <p:nvPr>
            <p:ph type="ftr" sz="quarter" idx="11"/>
          </p:nvPr>
        </p:nvSpPr>
        <p:spPr/>
        <p:txBody>
          <a:bodyPr/>
          <a:lstStyle/>
          <a:p>
            <a:r>
              <a:rPr lang="en-CA"/>
              <a:t>F21 AA Applied Text Analytics</a:t>
            </a:r>
            <a:endParaRPr lang="en-US"/>
          </a:p>
        </p:txBody>
      </p:sp>
      <p:pic>
        <p:nvPicPr>
          <p:cNvPr id="8" name="Content Placeholder 7" descr="A screenshot of a cell phone&#10;&#10;Description automatically generated">
            <a:extLst>
              <a:ext uri="{FF2B5EF4-FFF2-40B4-BE49-F238E27FC236}">
                <a16:creationId xmlns:a16="http://schemas.microsoft.com/office/drawing/2014/main" id="{1EBB7EFC-7E76-E949-B21D-168E5C3A5BEF}"/>
              </a:ext>
            </a:extLst>
          </p:cNvPr>
          <p:cNvPicPr>
            <a:picLocks noGrp="1"/>
          </p:cNvPicPr>
          <p:nvPr>
            <p:ph idx="1"/>
          </p:nvPr>
        </p:nvPicPr>
        <p:blipFill>
          <a:blip r:embed="rId3"/>
          <a:stretch>
            <a:fillRect/>
          </a:stretch>
        </p:blipFill>
        <p:spPr>
          <a:xfrm>
            <a:off x="1168940" y="1858439"/>
            <a:ext cx="8354786" cy="2590800"/>
          </a:xfrm>
          <a:prstGeom prst="rect">
            <a:avLst/>
          </a:prstGeom>
        </p:spPr>
      </p:pic>
      <p:sp>
        <p:nvSpPr>
          <p:cNvPr id="9" name="Rectangle 8">
            <a:extLst>
              <a:ext uri="{FF2B5EF4-FFF2-40B4-BE49-F238E27FC236}">
                <a16:creationId xmlns:a16="http://schemas.microsoft.com/office/drawing/2014/main" id="{8A48B6B1-18FE-1A46-9CC2-98B798D04AD0}"/>
              </a:ext>
            </a:extLst>
          </p:cNvPr>
          <p:cNvSpPr/>
          <p:nvPr/>
        </p:nvSpPr>
        <p:spPr>
          <a:xfrm>
            <a:off x="323533" y="4999561"/>
            <a:ext cx="9384119" cy="646331"/>
          </a:xfrm>
          <a:prstGeom prst="rect">
            <a:avLst/>
          </a:prstGeom>
        </p:spPr>
        <p:txBody>
          <a:bodyPr wrap="square">
            <a:spAutoFit/>
          </a:bodyPr>
          <a:lstStyle/>
          <a:p>
            <a:r>
              <a:rPr lang="en-CA" dirty="0"/>
              <a:t>To create a prediction in the form of a new output like y, you use the predict method. </a:t>
            </a:r>
          </a:p>
          <a:p>
            <a:r>
              <a:rPr lang="en-CA" dirty="0"/>
              <a:t>To create a new representation of the input data X, you use the transform method. </a:t>
            </a:r>
            <a:endParaRPr lang="en-GB" dirty="0"/>
          </a:p>
        </p:txBody>
      </p:sp>
      <p:sp>
        <p:nvSpPr>
          <p:cNvPr id="2" name="TextBox 1">
            <a:extLst>
              <a:ext uri="{FF2B5EF4-FFF2-40B4-BE49-F238E27FC236}">
                <a16:creationId xmlns:a16="http://schemas.microsoft.com/office/drawing/2014/main" id="{621422BA-70EF-D7E1-2C9C-F9A16CC0489B}"/>
              </a:ext>
            </a:extLst>
          </p:cNvPr>
          <p:cNvSpPr txBox="1"/>
          <p:nvPr/>
        </p:nvSpPr>
        <p:spPr>
          <a:xfrm>
            <a:off x="3769263" y="2784507"/>
            <a:ext cx="666550" cy="369332"/>
          </a:xfrm>
          <a:prstGeom prst="rect">
            <a:avLst/>
          </a:prstGeom>
          <a:solidFill>
            <a:srgbClr val="C00000">
              <a:alpha val="94884"/>
            </a:srgbClr>
          </a:solidFill>
        </p:spPr>
        <p:txBody>
          <a:bodyPr wrap="square" rtlCol="0">
            <a:spAutoFit/>
          </a:bodyPr>
          <a:lstStyle/>
          <a:p>
            <a:r>
              <a:rPr lang="en-US" dirty="0">
                <a:solidFill>
                  <a:schemeClr val="bg1"/>
                </a:solidFill>
              </a:rPr>
              <a:t>t</a:t>
            </a:r>
            <a:r>
              <a:rPr lang="en-AE" dirty="0">
                <a:solidFill>
                  <a:schemeClr val="bg1"/>
                </a:solidFill>
              </a:rPr>
              <a:t>est)</a:t>
            </a:r>
          </a:p>
        </p:txBody>
      </p:sp>
    </p:spTree>
    <p:extLst>
      <p:ext uri="{BB962C8B-B14F-4D97-AF65-F5344CB8AC3E}">
        <p14:creationId xmlns:p14="http://schemas.microsoft.com/office/powerpoint/2010/main" val="3255348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91BC4-4C16-2B41-A2DE-441ED694F994}"/>
              </a:ext>
            </a:extLst>
          </p:cNvPr>
          <p:cNvSpPr>
            <a:spLocks noGrp="1"/>
          </p:cNvSpPr>
          <p:nvPr>
            <p:ph type="title"/>
          </p:nvPr>
        </p:nvSpPr>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Recall from Lab2 (vectorization-transformers)</a:t>
            </a:r>
          </a:p>
        </p:txBody>
      </p:sp>
      <p:sp>
        <p:nvSpPr>
          <p:cNvPr id="3" name="Content Placeholder 2">
            <a:extLst>
              <a:ext uri="{FF2B5EF4-FFF2-40B4-BE49-F238E27FC236}">
                <a16:creationId xmlns:a16="http://schemas.microsoft.com/office/drawing/2014/main" id="{C1BD5F90-235D-E941-BB75-0B34BE063081}"/>
              </a:ext>
            </a:extLst>
          </p:cNvPr>
          <p:cNvSpPr>
            <a:spLocks noGrp="1"/>
          </p:cNvSpPr>
          <p:nvPr>
            <p:ph sz="half" idx="1"/>
          </p:nvPr>
        </p:nvSpPr>
        <p:spPr/>
        <p:txBody>
          <a:bodyPr>
            <a:normAutofit/>
          </a:bodyPr>
          <a:lstStyle/>
          <a:p>
            <a:r>
              <a:rPr lang="en-GB" dirty="0" err="1">
                <a:solidFill>
                  <a:schemeClr val="tx2"/>
                </a:solidFill>
                <a:latin typeface="Cambria" panose="02040503050406030204" pitchFamily="18" charset="0"/>
              </a:rPr>
              <a:t>CountVectorizer</a:t>
            </a:r>
            <a:r>
              <a:rPr lang="en-GB" dirty="0">
                <a:solidFill>
                  <a:schemeClr val="tx2"/>
                </a:solidFill>
              </a:rPr>
              <a:t> </a:t>
            </a:r>
            <a:r>
              <a:rPr lang="en-GB" dirty="0"/>
              <a:t>( Counting frequency of words) </a:t>
            </a:r>
          </a:p>
          <a:p>
            <a:r>
              <a:rPr lang="en-GB" dirty="0"/>
              <a:t>When transform is called, each individual document is transformed into a sparse array whose index tuple is the row (the document ID) and the token ID from the dictionary, and whose value is the count</a:t>
            </a:r>
          </a:p>
          <a:p>
            <a:endParaRPr lang="en-GB" dirty="0"/>
          </a:p>
        </p:txBody>
      </p:sp>
      <p:pic>
        <p:nvPicPr>
          <p:cNvPr id="6" name="Content Placeholder 5">
            <a:extLst>
              <a:ext uri="{FF2B5EF4-FFF2-40B4-BE49-F238E27FC236}">
                <a16:creationId xmlns:a16="http://schemas.microsoft.com/office/drawing/2014/main" id="{3B743E9E-0BCC-CD48-8652-FC834E436BB5}"/>
              </a:ext>
            </a:extLst>
          </p:cNvPr>
          <p:cNvPicPr>
            <a:picLocks noGrp="1" noChangeAspect="1"/>
          </p:cNvPicPr>
          <p:nvPr>
            <p:ph sz="half" idx="2"/>
          </p:nvPr>
        </p:nvPicPr>
        <p:blipFill>
          <a:blip r:embed="rId2"/>
          <a:stretch>
            <a:fillRect/>
          </a:stretch>
        </p:blipFill>
        <p:spPr>
          <a:xfrm>
            <a:off x="6172202" y="2423025"/>
            <a:ext cx="5181600" cy="1600494"/>
          </a:xfrm>
          <a:prstGeom prst="rect">
            <a:avLst/>
          </a:prstGeom>
        </p:spPr>
      </p:pic>
      <p:sp>
        <p:nvSpPr>
          <p:cNvPr id="5" name="Footer Placeholder 4">
            <a:extLst>
              <a:ext uri="{FF2B5EF4-FFF2-40B4-BE49-F238E27FC236}">
                <a16:creationId xmlns:a16="http://schemas.microsoft.com/office/drawing/2014/main" id="{9721969B-5FDC-4749-9E70-9290CBEE7E44}"/>
              </a:ext>
            </a:extLst>
          </p:cNvPr>
          <p:cNvSpPr>
            <a:spLocks noGrp="1"/>
          </p:cNvSpPr>
          <p:nvPr>
            <p:ph type="ftr" sz="quarter" idx="11"/>
          </p:nvPr>
        </p:nvSpPr>
        <p:spPr/>
        <p:txBody>
          <a:bodyPr/>
          <a:lstStyle/>
          <a:p>
            <a:r>
              <a:rPr lang="en-CA"/>
              <a:t>F21 AA Applied Text Analytics</a:t>
            </a:r>
            <a:endParaRPr lang="en-US"/>
          </a:p>
        </p:txBody>
      </p:sp>
    </p:spTree>
    <p:extLst>
      <p:ext uri="{BB962C8B-B14F-4D97-AF65-F5344CB8AC3E}">
        <p14:creationId xmlns:p14="http://schemas.microsoft.com/office/powerpoint/2010/main" val="4179230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91BC4-4C16-2B41-A2DE-441ED694F994}"/>
              </a:ext>
            </a:extLst>
          </p:cNvPr>
          <p:cNvSpPr>
            <a:spLocks noGrp="1"/>
          </p:cNvSpPr>
          <p:nvPr>
            <p:ph type="title"/>
          </p:nvPr>
        </p:nvSpPr>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Recall from Lab2 (vectorization-transformers)</a:t>
            </a:r>
          </a:p>
        </p:txBody>
      </p:sp>
      <p:sp>
        <p:nvSpPr>
          <p:cNvPr id="3" name="Content Placeholder 2">
            <a:extLst>
              <a:ext uri="{FF2B5EF4-FFF2-40B4-BE49-F238E27FC236}">
                <a16:creationId xmlns:a16="http://schemas.microsoft.com/office/drawing/2014/main" id="{C1BD5F90-235D-E941-BB75-0B34BE063081}"/>
              </a:ext>
            </a:extLst>
          </p:cNvPr>
          <p:cNvSpPr>
            <a:spLocks noGrp="1"/>
          </p:cNvSpPr>
          <p:nvPr>
            <p:ph sz="half" idx="1"/>
          </p:nvPr>
        </p:nvSpPr>
        <p:spPr/>
        <p:txBody>
          <a:bodyPr>
            <a:normAutofit lnSpcReduction="10000"/>
          </a:bodyPr>
          <a:lstStyle/>
          <a:p>
            <a:r>
              <a:rPr lang="en-GB" dirty="0" err="1">
                <a:solidFill>
                  <a:schemeClr val="tx2"/>
                </a:solidFill>
                <a:latin typeface="Cambria" panose="02040503050406030204" pitchFamily="18" charset="0"/>
              </a:rPr>
              <a:t>Binarizer</a:t>
            </a:r>
            <a:r>
              <a:rPr lang="en-GB" dirty="0">
                <a:solidFill>
                  <a:schemeClr val="tx2"/>
                </a:solidFill>
              </a:rPr>
              <a:t> </a:t>
            </a:r>
            <a:r>
              <a:rPr lang="en-GB" dirty="0"/>
              <a:t>( Binary representation) </a:t>
            </a:r>
          </a:p>
          <a:p>
            <a:r>
              <a:rPr lang="en-GB" dirty="0"/>
              <a:t>Converts all frequency values to 1 while maintaining the zero-valued frequencies.</a:t>
            </a:r>
          </a:p>
          <a:p>
            <a:r>
              <a:rPr lang="en-GB" dirty="0" err="1">
                <a:solidFill>
                  <a:schemeClr val="tx2"/>
                </a:solidFill>
              </a:rPr>
              <a:t>corpus.toarray</a:t>
            </a:r>
            <a:r>
              <a:rPr lang="en-GB" dirty="0">
                <a:solidFill>
                  <a:schemeClr val="tx2"/>
                </a:solidFill>
              </a:rPr>
              <a:t>() </a:t>
            </a:r>
            <a:r>
              <a:rPr lang="en-GB" dirty="0"/>
              <a:t>method converts the sparse matrix representation to a dense one. </a:t>
            </a:r>
          </a:p>
          <a:p>
            <a:r>
              <a:rPr lang="en-GB" dirty="0"/>
              <a:t> Use </a:t>
            </a:r>
            <a:r>
              <a:rPr lang="en-GB" dirty="0" err="1">
                <a:solidFill>
                  <a:schemeClr val="tx2"/>
                </a:solidFill>
                <a:latin typeface="Cambria" panose="02040503050406030204" pitchFamily="18" charset="0"/>
              </a:rPr>
              <a:t>CountVectorizer</a:t>
            </a:r>
            <a:r>
              <a:rPr lang="en-GB" dirty="0">
                <a:solidFill>
                  <a:schemeClr val="tx2"/>
                </a:solidFill>
                <a:latin typeface="Cambria" panose="02040503050406030204" pitchFamily="18" charset="0"/>
              </a:rPr>
              <a:t>(binary=True) </a:t>
            </a:r>
            <a:r>
              <a:rPr lang="en-GB" dirty="0"/>
              <a:t>to achieve binary representation </a:t>
            </a:r>
          </a:p>
          <a:p>
            <a:endParaRPr lang="en-GB" dirty="0"/>
          </a:p>
          <a:p>
            <a:endParaRPr lang="en-GB" dirty="0"/>
          </a:p>
        </p:txBody>
      </p:sp>
      <p:sp>
        <p:nvSpPr>
          <p:cNvPr id="5" name="Footer Placeholder 4">
            <a:extLst>
              <a:ext uri="{FF2B5EF4-FFF2-40B4-BE49-F238E27FC236}">
                <a16:creationId xmlns:a16="http://schemas.microsoft.com/office/drawing/2014/main" id="{9721969B-5FDC-4749-9E70-9290CBEE7E44}"/>
              </a:ext>
            </a:extLst>
          </p:cNvPr>
          <p:cNvSpPr>
            <a:spLocks noGrp="1"/>
          </p:cNvSpPr>
          <p:nvPr>
            <p:ph type="ftr" sz="quarter" idx="11"/>
          </p:nvPr>
        </p:nvSpPr>
        <p:spPr/>
        <p:txBody>
          <a:bodyPr/>
          <a:lstStyle/>
          <a:p>
            <a:r>
              <a:rPr lang="en-CA"/>
              <a:t>F21 AA Applied Text Analytics</a:t>
            </a:r>
            <a:endParaRPr lang="en-US"/>
          </a:p>
        </p:txBody>
      </p:sp>
      <p:pic>
        <p:nvPicPr>
          <p:cNvPr id="8" name="Content Placeholder 7">
            <a:extLst>
              <a:ext uri="{FF2B5EF4-FFF2-40B4-BE49-F238E27FC236}">
                <a16:creationId xmlns:a16="http://schemas.microsoft.com/office/drawing/2014/main" id="{F428408A-32C4-9A44-AE81-50040746F6C2}"/>
              </a:ext>
            </a:extLst>
          </p:cNvPr>
          <p:cNvPicPr>
            <a:picLocks noGrp="1" noChangeAspect="1"/>
          </p:cNvPicPr>
          <p:nvPr>
            <p:ph sz="half" idx="2"/>
          </p:nvPr>
        </p:nvPicPr>
        <p:blipFill>
          <a:blip r:embed="rId3"/>
          <a:stretch>
            <a:fillRect/>
          </a:stretch>
        </p:blipFill>
        <p:spPr>
          <a:xfrm>
            <a:off x="6172200" y="3035152"/>
            <a:ext cx="5181600" cy="1932284"/>
          </a:xfrm>
          <a:prstGeom prst="rect">
            <a:avLst/>
          </a:prstGeom>
        </p:spPr>
      </p:pic>
    </p:spTree>
    <p:extLst>
      <p:ext uri="{BB962C8B-B14F-4D97-AF65-F5344CB8AC3E}">
        <p14:creationId xmlns:p14="http://schemas.microsoft.com/office/powerpoint/2010/main" val="418515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91BC4-4C16-2B41-A2DE-441ED694F994}"/>
              </a:ext>
            </a:extLst>
          </p:cNvPr>
          <p:cNvSpPr>
            <a:spLocks noGrp="1"/>
          </p:cNvSpPr>
          <p:nvPr>
            <p:ph type="title"/>
          </p:nvPr>
        </p:nvSpPr>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Recall from Lab2 (vectorization- transformers)</a:t>
            </a:r>
          </a:p>
        </p:txBody>
      </p:sp>
      <p:sp>
        <p:nvSpPr>
          <p:cNvPr id="3" name="Content Placeholder 2">
            <a:extLst>
              <a:ext uri="{FF2B5EF4-FFF2-40B4-BE49-F238E27FC236}">
                <a16:creationId xmlns:a16="http://schemas.microsoft.com/office/drawing/2014/main" id="{C1BD5F90-235D-E941-BB75-0B34BE063081}"/>
              </a:ext>
            </a:extLst>
          </p:cNvPr>
          <p:cNvSpPr>
            <a:spLocks noGrp="1"/>
          </p:cNvSpPr>
          <p:nvPr>
            <p:ph sz="half" idx="1"/>
          </p:nvPr>
        </p:nvSpPr>
        <p:spPr/>
        <p:txBody>
          <a:bodyPr>
            <a:normAutofit lnSpcReduction="10000"/>
          </a:bodyPr>
          <a:lstStyle/>
          <a:p>
            <a:r>
              <a:rPr lang="en-GB" dirty="0" err="1">
                <a:solidFill>
                  <a:schemeClr val="tx2"/>
                </a:solidFill>
                <a:latin typeface="Cambria" panose="02040503050406030204" pitchFamily="18" charset="0"/>
              </a:rPr>
              <a:t>TfidfVectorizer</a:t>
            </a:r>
            <a:endParaRPr lang="en-GB" dirty="0">
              <a:solidFill>
                <a:schemeClr val="tx2"/>
              </a:solidFill>
              <a:latin typeface="Cambria" panose="02040503050406030204" pitchFamily="18" charset="0"/>
            </a:endParaRPr>
          </a:p>
          <a:p>
            <a:endParaRPr lang="en-GB" dirty="0"/>
          </a:p>
          <a:p>
            <a:r>
              <a:rPr lang="en-GB" dirty="0"/>
              <a:t>Implicitly uses the </a:t>
            </a:r>
            <a:r>
              <a:rPr lang="en-GB" dirty="0" err="1">
                <a:latin typeface="Cambria" panose="02040503050406030204" pitchFamily="18" charset="0"/>
              </a:rPr>
              <a:t>CountVectorizer</a:t>
            </a:r>
            <a:r>
              <a:rPr lang="en-GB" dirty="0"/>
              <a:t> to create bag-of-words representation to counting the occurrences of tokens, followed by a </a:t>
            </a:r>
            <a:r>
              <a:rPr lang="en-GB" dirty="0" err="1"/>
              <a:t>TfidfTransformer</a:t>
            </a:r>
            <a:r>
              <a:rPr lang="en-GB" dirty="0"/>
              <a:t>, which normalizes these occurrence counts by the inverse document frequency.</a:t>
            </a:r>
          </a:p>
          <a:p>
            <a:endParaRPr lang="en-GB" dirty="0"/>
          </a:p>
        </p:txBody>
      </p:sp>
      <p:sp>
        <p:nvSpPr>
          <p:cNvPr id="5" name="Footer Placeholder 4">
            <a:extLst>
              <a:ext uri="{FF2B5EF4-FFF2-40B4-BE49-F238E27FC236}">
                <a16:creationId xmlns:a16="http://schemas.microsoft.com/office/drawing/2014/main" id="{9721969B-5FDC-4749-9E70-9290CBEE7E44}"/>
              </a:ext>
            </a:extLst>
          </p:cNvPr>
          <p:cNvSpPr>
            <a:spLocks noGrp="1"/>
          </p:cNvSpPr>
          <p:nvPr>
            <p:ph type="ftr" sz="quarter" idx="11"/>
          </p:nvPr>
        </p:nvSpPr>
        <p:spPr/>
        <p:txBody>
          <a:bodyPr/>
          <a:lstStyle/>
          <a:p>
            <a:r>
              <a:rPr lang="en-CA"/>
              <a:t>F21 AA Applied Text Analytics</a:t>
            </a:r>
            <a:endParaRPr lang="en-US"/>
          </a:p>
        </p:txBody>
      </p:sp>
      <p:pic>
        <p:nvPicPr>
          <p:cNvPr id="7" name="Content Placeholder 6">
            <a:extLst>
              <a:ext uri="{FF2B5EF4-FFF2-40B4-BE49-F238E27FC236}">
                <a16:creationId xmlns:a16="http://schemas.microsoft.com/office/drawing/2014/main" id="{1E9E82C4-D93C-FD49-8827-E9BDCAD645F0}"/>
              </a:ext>
            </a:extLst>
          </p:cNvPr>
          <p:cNvPicPr>
            <a:picLocks noGrp="1" noChangeAspect="1"/>
          </p:cNvPicPr>
          <p:nvPr>
            <p:ph sz="half" idx="2"/>
          </p:nvPr>
        </p:nvPicPr>
        <p:blipFill>
          <a:blip r:embed="rId3"/>
          <a:stretch>
            <a:fillRect/>
          </a:stretch>
        </p:blipFill>
        <p:spPr>
          <a:xfrm>
            <a:off x="6172200" y="3314519"/>
            <a:ext cx="5181600" cy="1373550"/>
          </a:xfrm>
          <a:prstGeom prst="rect">
            <a:avLst/>
          </a:prstGeom>
        </p:spPr>
      </p:pic>
    </p:spTree>
    <p:extLst>
      <p:ext uri="{BB962C8B-B14F-4D97-AF65-F5344CB8AC3E}">
        <p14:creationId xmlns:p14="http://schemas.microsoft.com/office/powerpoint/2010/main" val="5747634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20346</TotalTime>
  <Words>2630</Words>
  <Application>Microsoft Macintosh PowerPoint</Application>
  <PresentationFormat>Widescreen</PresentationFormat>
  <Paragraphs>224</Paragraphs>
  <Slides>27</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Bookshelf Symbol 4</vt:lpstr>
      <vt:lpstr>Calibri</vt:lpstr>
      <vt:lpstr>Calibri Light</vt:lpstr>
      <vt:lpstr>Cambria</vt:lpstr>
      <vt:lpstr>Office Theme</vt:lpstr>
      <vt:lpstr>Applied Text Analytics ( F21AA )   Heriot Watt University , Dubai Campus     </vt:lpstr>
      <vt:lpstr>Recap from last lecture  </vt:lpstr>
      <vt:lpstr>Topics for this week </vt:lpstr>
      <vt:lpstr>The Scikit-Learn API </vt:lpstr>
      <vt:lpstr>The Scikit-Learn API ( how it works)</vt:lpstr>
      <vt:lpstr>Use cases of the predict and transform methods in Scikit_learn </vt:lpstr>
      <vt:lpstr>Recall from Lab2 (vectorization-transformers)</vt:lpstr>
      <vt:lpstr>Recall from Lab2 (vectorization-transformers)</vt:lpstr>
      <vt:lpstr>Recall from Lab2 (vectorization- transformers)</vt:lpstr>
      <vt:lpstr>Scikit-learn vs. other NLP libraries</vt:lpstr>
      <vt:lpstr>Pipelines in Scikit-learn</vt:lpstr>
      <vt:lpstr>Pipelines in Scikit-learn (Example)</vt:lpstr>
      <vt:lpstr>Pipelines in Scikit-learn (Example)</vt:lpstr>
      <vt:lpstr>Grid search and pipelines</vt:lpstr>
      <vt:lpstr>Classification Workflow</vt:lpstr>
      <vt:lpstr>Classification Pipeline Example</vt:lpstr>
      <vt:lpstr>Classification Pipeline Example (defining model &amp; workflow)</vt:lpstr>
      <vt:lpstr>Fitting the models given a training dataset of documents and their associated labels :  </vt:lpstr>
      <vt:lpstr>Classification Pipeline  (Model Evaluation)</vt:lpstr>
      <vt:lpstr>Classification Example  (Classification Report)</vt:lpstr>
      <vt:lpstr>Classification Example  (Model Comparison)</vt:lpstr>
      <vt:lpstr>Classification Example  (Model Comparison-code)</vt:lpstr>
      <vt:lpstr>Classification Example  (Model Comparison-code)</vt:lpstr>
      <vt:lpstr>Applied text analytics (common workflow) </vt:lpstr>
      <vt:lpstr>Reference  (Examples –p. 89-94)</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Data Mining  CIT 653 Fall2018 Nile University, Egypt   Lecture 5 </dc:title>
  <dc:creator>Neamat Elgayar</dc:creator>
  <cp:lastModifiedBy>Elgayar, Neamat</cp:lastModifiedBy>
  <cp:revision>305</cp:revision>
  <dcterms:created xsi:type="dcterms:W3CDTF">2018-11-20T07:29:25Z</dcterms:created>
  <dcterms:modified xsi:type="dcterms:W3CDTF">2024-02-10T05:12:05Z</dcterms:modified>
</cp:coreProperties>
</file>